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2" r:id="rId5"/>
  </p:sldMasterIdLst>
  <p:notesMasterIdLst>
    <p:notesMasterId r:id="rId20"/>
  </p:notesMasterIdLst>
  <p:sldIdLst>
    <p:sldId id="268" r:id="rId6"/>
    <p:sldId id="256" r:id="rId7"/>
    <p:sldId id="262" r:id="rId8"/>
    <p:sldId id="257" r:id="rId9"/>
    <p:sldId id="258" r:id="rId10"/>
    <p:sldId id="261" r:id="rId11"/>
    <p:sldId id="269" r:id="rId12"/>
    <p:sldId id="259" r:id="rId13"/>
    <p:sldId id="263" r:id="rId14"/>
    <p:sldId id="270" r:id="rId15"/>
    <p:sldId id="260" r:id="rId16"/>
    <p:sldId id="264" r:id="rId17"/>
    <p:sldId id="267" r:id="rId18"/>
    <p:sldId id="26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fa-IR"/>
              <a:t>روند بروز هپاتیت </a:t>
            </a:r>
            <a:r>
              <a:rPr lang="en-US"/>
              <a:t>B</a:t>
            </a:r>
            <a:r>
              <a:rPr lang="fa-IR"/>
              <a:t> (در 100000 نفر)- سال های 1400 - 1395</a:t>
            </a:r>
            <a:endParaRPr lang="en-US"/>
          </a:p>
        </c:rich>
      </c:tx>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'Hep B'!$C$1:$H$1</c:f>
              <c:strCache>
                <c:ptCount val="6"/>
                <c:pt idx="0">
                  <c:v>بروز 1395 HBV</c:v>
                </c:pt>
                <c:pt idx="1">
                  <c:v>بروز 1396 HBV</c:v>
                </c:pt>
                <c:pt idx="2">
                  <c:v>بروز 1397 HBV</c:v>
                </c:pt>
                <c:pt idx="3">
                  <c:v>بروز 1398 HBV</c:v>
                </c:pt>
                <c:pt idx="4">
                  <c:v>بروز 1399 HBV</c:v>
                </c:pt>
                <c:pt idx="5">
                  <c:v>بروز 1400 HBV</c:v>
                </c:pt>
              </c:strCache>
            </c:strRef>
          </c:cat>
          <c:val>
            <c:numRef>
              <c:f>'Hep B'!$C$33:$H$33</c:f>
              <c:numCache>
                <c:formatCode>0.0</c:formatCode>
                <c:ptCount val="6"/>
                <c:pt idx="0">
                  <c:v>11.207829415785323</c:v>
                </c:pt>
                <c:pt idx="1">
                  <c:v>10.712942697709178</c:v>
                </c:pt>
                <c:pt idx="2">
                  <c:v>10.879176993306139</c:v>
                </c:pt>
                <c:pt idx="3">
                  <c:v>8.6718223001568084</c:v>
                </c:pt>
                <c:pt idx="4">
                  <c:v>5.9949611387770201</c:v>
                </c:pt>
                <c:pt idx="5">
                  <c:v>6.389216725102874</c:v>
                </c:pt>
              </c:numCache>
            </c:numRef>
          </c:val>
          <c:extLst>
            <c:ext xmlns:c16="http://schemas.microsoft.com/office/drawing/2014/chart" uri="{C3380CC4-5D6E-409C-BE32-E72D297353CC}">
              <c16:uniqueId val="{00000000-1AD8-4871-93E7-D611353B3B4C}"/>
            </c:ext>
          </c:extLst>
        </c:ser>
        <c:dLbls>
          <c:dLblPos val="outEnd"/>
          <c:showLegendKey val="0"/>
          <c:showVal val="1"/>
          <c:showCatName val="0"/>
          <c:showSerName val="0"/>
          <c:showPercent val="0"/>
          <c:showBubbleSize val="0"/>
        </c:dLbls>
        <c:gapWidth val="80"/>
        <c:overlap val="25"/>
        <c:axId val="149762240"/>
        <c:axId val="149765152"/>
      </c:barChart>
      <c:catAx>
        <c:axId val="149762240"/>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49765152"/>
        <c:crosses val="autoZero"/>
        <c:auto val="1"/>
        <c:lblAlgn val="ctr"/>
        <c:lblOffset val="100"/>
        <c:noMultiLvlLbl val="0"/>
      </c:catAx>
      <c:valAx>
        <c:axId val="149765152"/>
        <c:scaling>
          <c:orientation val="minMax"/>
        </c:scaling>
        <c:delete val="0"/>
        <c:axPos val="l"/>
        <c:majorGridlines>
          <c:spPr>
            <a:ln w="9525" cap="flat" cmpd="sng" algn="ctr">
              <a:solidFill>
                <a:schemeClr val="tx1">
                  <a:lumMod val="5000"/>
                  <a:lumOff val="9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497622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fa-IR" dirty="0"/>
              <a:t>روند بروز هپاتیت </a:t>
            </a:r>
            <a:r>
              <a:rPr lang="en-US" dirty="0"/>
              <a:t>C</a:t>
            </a:r>
            <a:r>
              <a:rPr lang="fa-IR" dirty="0"/>
              <a:t> (در 100000 نفر)- سال های 1400 - 1395</a:t>
            </a:r>
            <a:endParaRPr lang="en-US" dirty="0"/>
          </a:p>
        </c:rich>
      </c:tx>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'Hep C'!$C$1:$H$1</c:f>
              <c:strCache>
                <c:ptCount val="6"/>
                <c:pt idx="0">
                  <c:v>بروز 1395 HCV</c:v>
                </c:pt>
                <c:pt idx="1">
                  <c:v>بروز 1396 HCV</c:v>
                </c:pt>
                <c:pt idx="2">
                  <c:v>بروز 1397 HCV</c:v>
                </c:pt>
                <c:pt idx="3">
                  <c:v>بروز 1398 HCV</c:v>
                </c:pt>
                <c:pt idx="4">
                  <c:v>بروز 1399 HCV</c:v>
                </c:pt>
                <c:pt idx="5">
                  <c:v>بروز 1400 HCV</c:v>
                </c:pt>
              </c:strCache>
            </c:strRef>
          </c:cat>
          <c:val>
            <c:numRef>
              <c:f>'Hep C'!$C$33:$H$33</c:f>
              <c:numCache>
                <c:formatCode>0.0</c:formatCode>
                <c:ptCount val="6"/>
                <c:pt idx="0">
                  <c:v>3.0453066307235406</c:v>
                </c:pt>
                <c:pt idx="1">
                  <c:v>3.1096521060362505</c:v>
                </c:pt>
                <c:pt idx="2">
                  <c:v>3.196748088514592</c:v>
                </c:pt>
                <c:pt idx="3">
                  <c:v>3.1225301286239255</c:v>
                </c:pt>
                <c:pt idx="4">
                  <c:v>2.5595794778700616</c:v>
                </c:pt>
                <c:pt idx="5">
                  <c:v>2.8845036274133622</c:v>
                </c:pt>
              </c:numCache>
            </c:numRef>
          </c:val>
          <c:extLst>
            <c:ext xmlns:c16="http://schemas.microsoft.com/office/drawing/2014/chart" uri="{C3380CC4-5D6E-409C-BE32-E72D297353CC}">
              <c16:uniqueId val="{00000000-D605-46AF-B480-ED1146FE4D2C}"/>
            </c:ext>
          </c:extLst>
        </c:ser>
        <c:dLbls>
          <c:dLblPos val="outEnd"/>
          <c:showLegendKey val="0"/>
          <c:showVal val="1"/>
          <c:showCatName val="0"/>
          <c:showSerName val="0"/>
          <c:showPercent val="0"/>
          <c:showBubbleSize val="0"/>
        </c:dLbls>
        <c:gapWidth val="80"/>
        <c:overlap val="25"/>
        <c:axId val="149765568"/>
        <c:axId val="149770144"/>
      </c:barChart>
      <c:catAx>
        <c:axId val="149765568"/>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49770144"/>
        <c:crosses val="autoZero"/>
        <c:auto val="1"/>
        <c:lblAlgn val="ctr"/>
        <c:lblOffset val="100"/>
        <c:noMultiLvlLbl val="0"/>
      </c:catAx>
      <c:valAx>
        <c:axId val="149770144"/>
        <c:scaling>
          <c:orientation val="minMax"/>
        </c:scaling>
        <c:delete val="0"/>
        <c:axPos val="l"/>
        <c:majorGridlines>
          <c:spPr>
            <a:ln w="9525" cap="flat" cmpd="sng" algn="ctr">
              <a:solidFill>
                <a:schemeClr val="tx1">
                  <a:lumMod val="5000"/>
                  <a:lumOff val="9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49765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35F695-4E5A-4A99-84BE-DEDDAA247CAD}" type="datetimeFigureOut">
              <a:rPr lang="en-US" smtClean="0"/>
              <a:t>2024/01/13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4E87D9-DABF-458B-8739-F641C404CDA5}" type="slidenum">
              <a:rPr lang="en-US" smtClean="0"/>
              <a:t>‹#›</a:t>
            </a:fld>
            <a:endParaRPr lang="en-US"/>
          </a:p>
        </p:txBody>
      </p:sp>
    </p:spTree>
    <p:extLst>
      <p:ext uri="{BB962C8B-B14F-4D97-AF65-F5344CB8AC3E}">
        <p14:creationId xmlns:p14="http://schemas.microsoft.com/office/powerpoint/2010/main" val="59720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4E87D9-DABF-458B-8739-F641C404CDA5}" type="slidenum">
              <a:rPr lang="en-US" smtClean="0"/>
              <a:t>5</a:t>
            </a:fld>
            <a:endParaRPr lang="en-US"/>
          </a:p>
        </p:txBody>
      </p:sp>
    </p:spTree>
    <p:extLst>
      <p:ext uri="{BB962C8B-B14F-4D97-AF65-F5344CB8AC3E}">
        <p14:creationId xmlns:p14="http://schemas.microsoft.com/office/powerpoint/2010/main" val="1254284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BF7ED74-32E2-4F41-AA1E-E05D335939D1}" type="datetime1">
              <a:rPr lang="en-US" smtClean="0"/>
              <a:t>2024/01/13</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3087332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BFB64B-7883-4F1E-8F98-6F983C248CA7}" type="datetime1">
              <a:rPr lang="en-US" smtClean="0"/>
              <a:t>2024/01/13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87783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C443C9E-12A0-468C-9030-E8F8BEC806EF}" type="datetime1">
              <a:rPr lang="en-US" smtClean="0"/>
              <a:t>2024/01/13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83211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2EFD909-CB9F-4480-A687-CBC65B096B03}" type="datetime1">
              <a:rPr lang="en-US" smtClean="0"/>
              <a:t>2024/01/13</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274289782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47BF2B-F284-4F9C-A453-093230F438B8}" type="datetime1">
              <a:rPr lang="en-US" smtClean="0"/>
              <a:t>2024/01/13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23727834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A24961C-3C24-4AE4-81EB-A77DF7A79581}" type="datetime1">
              <a:rPr lang="en-US" smtClean="0"/>
              <a:t>2024/01/13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55260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59C8B57-1961-4C5C-8CB4-8CECC07E08B6}" type="datetime1">
              <a:rPr lang="en-US" smtClean="0"/>
              <a:t>2024/01/13</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616698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676BDC1-FF36-4119-886E-93D3AF81E588}" type="datetime1">
              <a:rPr lang="en-US" smtClean="0"/>
              <a:t>2024/01/13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13206122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906B442-B8F8-418B-8FF0-A24D5DB2AFAA}" type="datetime1">
              <a:rPr lang="en-US" smtClean="0"/>
              <a:t>2024/01/13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3086733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E3ACEB-C024-42DE-8328-29166B7C1BF4}" type="datetime1">
              <a:rPr lang="en-US" smtClean="0"/>
              <a:t>2024/01/13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3658411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AF2DCC-FB8C-4FFC-8741-B3792722A12B}" type="datetime1">
              <a:rPr lang="en-US" smtClean="0"/>
              <a:t>2024/01/13</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340344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6A5D4BF-87AD-4B35-82C5-D5C6004EC23A}" type="datetime1">
              <a:rPr lang="en-US" smtClean="0"/>
              <a:t>2024/01/13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3654775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60CC5-C93B-4EA7-8DE1-2AF1B14E55A0}" type="datetime1">
              <a:rPr lang="en-US" smtClean="0"/>
              <a:t>2024/01/13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238844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953A62-3577-4F8B-920C-7FA096A148C8}" type="datetime1">
              <a:rPr lang="en-US" smtClean="0"/>
              <a:t>2024/01/13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3638322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A08A6-914D-430A-9954-7E30852BAD5F}" type="datetime1">
              <a:rPr lang="en-US" smtClean="0"/>
              <a:t>2024/01/13</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20529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1D392F6-20B1-458F-A676-48D6DB3153F4}" type="datetime1">
              <a:rPr lang="en-US" smtClean="0"/>
              <a:t>2024/01/13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4294543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79C0F74-F4E1-44F1-B5B9-42E1FE1FFEAE}" type="datetime1">
              <a:rPr lang="en-US" smtClean="0"/>
              <a:t>2024/01/13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B6A5C24-7D07-408A-8DCD-5A7A4036BAE0}" type="slidenum">
              <a:rPr lang="en-US" smtClean="0"/>
              <a:t>‹#›</a:t>
            </a:fld>
            <a:endParaRPr lang="en-US"/>
          </a:p>
        </p:txBody>
      </p:sp>
    </p:spTree>
    <p:extLst>
      <p:ext uri="{BB962C8B-B14F-4D97-AF65-F5344CB8AC3E}">
        <p14:creationId xmlns:p14="http://schemas.microsoft.com/office/powerpoint/2010/main" val="354698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2EFD909-CB9F-4480-A687-CBC65B096B03}" type="datetime1">
              <a:rPr lang="en-US" smtClean="0"/>
              <a:t>2024/01/13</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B6A5C24-7D07-408A-8DCD-5A7A4036BAE0}" type="slidenum">
              <a:rPr lang="en-US" smtClean="0"/>
              <a:t>‹#›</a:t>
            </a:fld>
            <a:endParaRPr lang="en-US"/>
          </a:p>
        </p:txBody>
      </p:sp>
    </p:spTree>
    <p:extLst>
      <p:ext uri="{BB962C8B-B14F-4D97-AF65-F5344CB8AC3E}">
        <p14:creationId xmlns:p14="http://schemas.microsoft.com/office/powerpoint/2010/main" val="2549623590"/>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 id="2147484014" r:id="rId12"/>
    <p:sldLayoutId id="2147484015" r:id="rId13"/>
    <p:sldLayoutId id="2147484016" r:id="rId14"/>
    <p:sldLayoutId id="2147484017" r:id="rId15"/>
    <p:sldLayoutId id="2147484018" r:id="rId16"/>
    <p:sldLayoutId id="2147484019"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647"/>
            <a:ext cx="12192000" cy="691064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933378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sz="3200" dirty="0">
                <a:solidFill>
                  <a:srgbClr val="EBEBEB"/>
                </a:solidFill>
                <a:cs typeface="B Titr" panose="00000700000000000000" pitchFamily="2" charset="-78"/>
              </a:rPr>
              <a:t>آخرین وضعیت هپاتیت های ویروسی در ایران- هپاتیت </a:t>
            </a:r>
            <a:r>
              <a:rPr lang="en-US" sz="3200" dirty="0">
                <a:solidFill>
                  <a:srgbClr val="EBEBEB"/>
                </a:solidFill>
                <a:cs typeface="B Titr" panose="00000700000000000000" pitchFamily="2" charset="-78"/>
              </a:rPr>
              <a:t>C</a:t>
            </a:r>
            <a:br>
              <a:rPr lang="fa-IR" sz="3200" dirty="0">
                <a:solidFill>
                  <a:srgbClr val="EBEBEB"/>
                </a:solidFill>
                <a:cs typeface="B Titr" panose="00000700000000000000" pitchFamily="2" charset="-78"/>
              </a:rPr>
            </a:br>
            <a:br>
              <a:rPr lang="en-US" sz="3200" dirty="0">
                <a:solidFill>
                  <a:srgbClr val="EBEBEB"/>
                </a:solidFill>
                <a:cs typeface="B Titr" panose="00000700000000000000" pitchFamily="2" charset="-78"/>
              </a:rPr>
            </a:br>
            <a:r>
              <a:rPr lang="fa-IR" sz="3200" dirty="0">
                <a:solidFill>
                  <a:srgbClr val="EBEBEB"/>
                </a:solidFill>
                <a:cs typeface="B Titr" panose="00000700000000000000" pitchFamily="2" charset="-78"/>
              </a:rPr>
              <a:t>شیوع هپاتیت </a:t>
            </a:r>
            <a:r>
              <a:rPr lang="en-US" sz="3200" dirty="0">
                <a:solidFill>
                  <a:srgbClr val="EBEBEB"/>
                </a:solidFill>
                <a:cs typeface="B Titr" panose="00000700000000000000" pitchFamily="2" charset="-78"/>
              </a:rPr>
              <a:t>C</a:t>
            </a:r>
            <a:endParaRPr lang="en-US" dirty="0"/>
          </a:p>
        </p:txBody>
      </p:sp>
      <p:sp>
        <p:nvSpPr>
          <p:cNvPr id="3" name="Content Placeholder 2"/>
          <p:cNvSpPr>
            <a:spLocks noGrp="1"/>
          </p:cNvSpPr>
          <p:nvPr>
            <p:ph idx="1"/>
          </p:nvPr>
        </p:nvSpPr>
        <p:spPr/>
        <p:txBody>
          <a:bodyPr>
            <a:normAutofit/>
          </a:bodyPr>
          <a:lstStyle/>
          <a:p>
            <a:pPr algn="just" rtl="1">
              <a:buFont typeface="Arial" panose="020B0604020202020204" pitchFamily="34" charset="0"/>
              <a:buChar char="•"/>
            </a:pPr>
            <a:r>
              <a:rPr lang="fa-IR" sz="2200" dirty="0">
                <a:solidFill>
                  <a:prstClr val="black">
                    <a:lumMod val="75000"/>
                    <a:lumOff val="25000"/>
                  </a:prstClr>
                </a:solidFill>
                <a:cs typeface="B Nazanin" panose="00000400000000000000" pitchFamily="2" charset="-78"/>
              </a:rPr>
              <a:t>کشورهای عضو سازمان بهداشت جهانی در قالب 6 منطقه جغرافیایی(منطقه اروپا، منطقه افریقا، منطقه امریکا، منطقه جنوب شرق آسیا، منطقه غرب اقیانوس آرام، و منطقه مدیترانه شرقی) تقسیم شده </a:t>
            </a:r>
            <a:r>
              <a:rPr lang="fa-IR" sz="2200" dirty="0" err="1">
                <a:solidFill>
                  <a:prstClr val="black">
                    <a:lumMod val="75000"/>
                    <a:lumOff val="25000"/>
                  </a:prstClr>
                </a:solidFill>
                <a:cs typeface="B Nazanin" panose="00000400000000000000" pitchFamily="2" charset="-78"/>
              </a:rPr>
              <a:t>اند</a:t>
            </a:r>
            <a:r>
              <a:rPr lang="fa-IR" sz="2200" dirty="0">
                <a:solidFill>
                  <a:prstClr val="black">
                    <a:lumMod val="75000"/>
                    <a:lumOff val="25000"/>
                  </a:prstClr>
                </a:solidFill>
                <a:cs typeface="B Nazanin" panose="00000400000000000000" pitchFamily="2" charset="-78"/>
              </a:rPr>
              <a:t>. </a:t>
            </a:r>
            <a:r>
              <a:rPr lang="fa-IR"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Nazanin" panose="00000400000000000000" pitchFamily="2" charset="-78"/>
              </a:rPr>
              <a:t>ایران</a:t>
            </a:r>
            <a:r>
              <a:rPr lang="fa-IR" sz="2200" dirty="0">
                <a:solidFill>
                  <a:prstClr val="black">
                    <a:lumMod val="75000"/>
                    <a:lumOff val="25000"/>
                  </a:prstClr>
                </a:solidFill>
                <a:cs typeface="B Nazanin" panose="00000400000000000000" pitchFamily="2" charset="-78"/>
              </a:rPr>
              <a:t> در منطقه مدیترانه شرقی قرار دارد. در حالیکه در این منطقه کشورهایی چون کویت، عربستان سعودی، قطر، و </a:t>
            </a:r>
            <a:r>
              <a:rPr lang="fa-IR" sz="2200" dirty="0" err="1">
                <a:solidFill>
                  <a:prstClr val="black">
                    <a:lumMod val="75000"/>
                    <a:lumOff val="25000"/>
                  </a:prstClr>
                </a:solidFill>
                <a:cs typeface="B Nazanin" panose="00000400000000000000" pitchFamily="2" charset="-78"/>
              </a:rPr>
              <a:t>امارات</a:t>
            </a:r>
            <a:r>
              <a:rPr lang="fa-IR" sz="2200" dirty="0">
                <a:solidFill>
                  <a:prstClr val="black">
                    <a:lumMod val="75000"/>
                    <a:lumOff val="25000"/>
                  </a:prstClr>
                </a:solidFill>
                <a:cs typeface="B Nazanin" panose="00000400000000000000" pitchFamily="2" charset="-78"/>
              </a:rPr>
              <a:t> قرار دارند، کمترین میزان شیوع هپاتیت </a:t>
            </a:r>
            <a:r>
              <a:rPr lang="en-US" sz="2200" dirty="0">
                <a:solidFill>
                  <a:prstClr val="black">
                    <a:lumMod val="75000"/>
                    <a:lumOff val="25000"/>
                  </a:prstClr>
                </a:solidFill>
                <a:cs typeface="B Nazanin" panose="00000400000000000000" pitchFamily="2" charset="-78"/>
              </a:rPr>
              <a:t>C</a:t>
            </a:r>
            <a:r>
              <a:rPr lang="fa-IR" sz="2200" dirty="0">
                <a:solidFill>
                  <a:prstClr val="black">
                    <a:lumMod val="75000"/>
                    <a:lumOff val="25000"/>
                  </a:prstClr>
                </a:solidFill>
                <a:cs typeface="B Nazanin" panose="00000400000000000000" pitchFamily="2" charset="-78"/>
              </a:rPr>
              <a:t> مربوط به ایران است. تمرکز اصلی شیوع هپاتیت </a:t>
            </a:r>
            <a:r>
              <a:rPr lang="en-US" sz="2200" dirty="0">
                <a:solidFill>
                  <a:prstClr val="black">
                    <a:lumMod val="75000"/>
                    <a:lumOff val="25000"/>
                  </a:prstClr>
                </a:solidFill>
                <a:cs typeface="B Nazanin" panose="00000400000000000000" pitchFamily="2" charset="-78"/>
              </a:rPr>
              <a:t>C</a:t>
            </a:r>
            <a:r>
              <a:rPr lang="fa-IR" sz="2200" dirty="0">
                <a:solidFill>
                  <a:prstClr val="black">
                    <a:lumMod val="75000"/>
                    <a:lumOff val="25000"/>
                  </a:prstClr>
                </a:solidFill>
                <a:cs typeface="B Nazanin" panose="00000400000000000000" pitchFamily="2" charset="-78"/>
              </a:rPr>
              <a:t> در ایران، در گروههای پرخطر قرار دارد و به همین دلیل تمرکز اصلی برنامه های تشخیصی – درمانی مرکز مدیریت بیماریهای واگیر وزارت بهداشت، درمان و آموزش پزشکی ایران، روی این گروهها قرار گرفته است.</a:t>
            </a:r>
          </a:p>
        </p:txBody>
      </p:sp>
      <p:sp>
        <p:nvSpPr>
          <p:cNvPr id="4" name="Slide Number Placeholder 3"/>
          <p:cNvSpPr>
            <a:spLocks noGrp="1"/>
          </p:cNvSpPr>
          <p:nvPr>
            <p:ph type="sldNum" sz="quarter" idx="12"/>
          </p:nvPr>
        </p:nvSpPr>
        <p:spPr/>
        <p:txBody>
          <a:bodyPr/>
          <a:lstStyle/>
          <a:p>
            <a:pPr lvl="0"/>
            <a:r>
              <a:rPr lang="fa-IR" sz="2400" dirty="0">
                <a:solidFill>
                  <a:prstClr val="white"/>
                </a:solidFill>
                <a:cs typeface="B Nazanin" panose="00000400000000000000" pitchFamily="2" charset="-78"/>
              </a:rPr>
              <a:t>9/13</a:t>
            </a:r>
            <a:endParaRPr lang="en-US" sz="2400" dirty="0">
              <a:solidFill>
                <a:prstClr val="white"/>
              </a:solidFill>
              <a:cs typeface="B Nazanin" panose="00000400000000000000" pitchFamily="2" charset="-78"/>
            </a:endParaRPr>
          </a:p>
        </p:txBody>
      </p:sp>
    </p:spTree>
    <p:extLst>
      <p:ext uri="{BB962C8B-B14F-4D97-AF65-F5344CB8AC3E}">
        <p14:creationId xmlns:p14="http://schemas.microsoft.com/office/powerpoint/2010/main" val="31955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sz="3200" dirty="0">
                <a:solidFill>
                  <a:srgbClr val="EBEBEB"/>
                </a:solidFill>
                <a:cs typeface="B Titr" panose="00000700000000000000" pitchFamily="2" charset="-78"/>
              </a:rPr>
              <a:t>آخرین وضعیت هپاتیت های ویروسی در ایران- هپاتیت </a:t>
            </a:r>
            <a:r>
              <a:rPr lang="en-US" sz="3200" dirty="0">
                <a:solidFill>
                  <a:srgbClr val="EBEBEB"/>
                </a:solidFill>
                <a:cs typeface="B Titr" panose="00000700000000000000" pitchFamily="2" charset="-78"/>
              </a:rPr>
              <a:t>C</a:t>
            </a:r>
            <a:br>
              <a:rPr lang="fa-IR" sz="3200" dirty="0">
                <a:solidFill>
                  <a:srgbClr val="EBEBEB"/>
                </a:solidFill>
                <a:cs typeface="B Titr" panose="00000700000000000000" pitchFamily="2" charset="-78"/>
              </a:rPr>
            </a:br>
            <a:br>
              <a:rPr lang="fa-IR" sz="3200" dirty="0">
                <a:solidFill>
                  <a:srgbClr val="EBEBEB"/>
                </a:solidFill>
                <a:cs typeface="B Titr" panose="00000700000000000000" pitchFamily="2" charset="-78"/>
              </a:rPr>
            </a:br>
            <a:r>
              <a:rPr lang="fa-IR" sz="3200" dirty="0">
                <a:solidFill>
                  <a:srgbClr val="EBEBEB"/>
                </a:solidFill>
                <a:cs typeface="B Titr" panose="00000700000000000000" pitchFamily="2" charset="-78"/>
              </a:rPr>
              <a:t>بروز هپاتیت </a:t>
            </a:r>
            <a:r>
              <a:rPr lang="en-US" sz="3200" dirty="0">
                <a:solidFill>
                  <a:srgbClr val="EBEBEB"/>
                </a:solidFill>
                <a:cs typeface="B Titr" panose="00000700000000000000" pitchFamily="2" charset="-78"/>
              </a:rPr>
              <a:t>C</a:t>
            </a:r>
            <a:endParaRPr lang="en-US" dirty="0">
              <a:solidFill>
                <a:schemeClr val="bg1"/>
              </a:solidFill>
              <a:cs typeface="B Titr" panose="00000700000000000000" pitchFamily="2" charset="-78"/>
            </a:endParaRPr>
          </a:p>
        </p:txBody>
      </p:sp>
      <p:sp>
        <p:nvSpPr>
          <p:cNvPr id="3" name="Content Placeholder 2"/>
          <p:cNvSpPr>
            <a:spLocks noGrp="1"/>
          </p:cNvSpPr>
          <p:nvPr>
            <p:ph idx="1"/>
          </p:nvPr>
        </p:nvSpPr>
        <p:spPr/>
        <p:txBody>
          <a:bodyPr/>
          <a:lstStyle/>
          <a:p>
            <a:pPr marL="0" indent="0" algn="ctr" rtl="1">
              <a:buNone/>
            </a:pPr>
            <a:r>
              <a:rPr lang="fa-IR" sz="2400" dirty="0">
                <a:cs typeface="B Nazanin" panose="00000400000000000000" pitchFamily="2" charset="-78"/>
              </a:rPr>
              <a:t>جدول فراوانی بیماران مبتلا به هپاتیت </a:t>
            </a:r>
            <a:r>
              <a:rPr lang="en-US" sz="2400" dirty="0">
                <a:cs typeface="B Nazanin" panose="00000400000000000000" pitchFamily="2" charset="-78"/>
              </a:rPr>
              <a:t> C</a:t>
            </a:r>
            <a:r>
              <a:rPr lang="fa-IR" sz="2400" dirty="0">
                <a:cs typeface="B Nazanin" panose="00000400000000000000" pitchFamily="2" charset="-78"/>
              </a:rPr>
              <a:t>بر اساس سال تشخیص بیماری</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r>
              <a:rPr lang="fa-IR" sz="2400" dirty="0">
                <a:cs typeface="B Nazanin" panose="00000400000000000000" pitchFamily="2" charset="-78"/>
              </a:rPr>
              <a:t>10/13</a:t>
            </a:r>
            <a:endParaRPr lang="en-US" sz="2400" dirty="0">
              <a:cs typeface="B Nazanin" panose="00000400000000000000"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4085547518"/>
              </p:ext>
            </p:extLst>
          </p:nvPr>
        </p:nvGraphicFramePr>
        <p:xfrm>
          <a:off x="2124723" y="3322637"/>
          <a:ext cx="6886118" cy="2697163"/>
        </p:xfrm>
        <a:graphic>
          <a:graphicData uri="http://schemas.openxmlformats.org/drawingml/2006/table">
            <a:tbl>
              <a:tblPr rtl="1" firstRow="1" firstCol="1" bandRow="1"/>
              <a:tblGrid>
                <a:gridCol w="2452879">
                  <a:extLst>
                    <a:ext uri="{9D8B030D-6E8A-4147-A177-3AD203B41FA5}">
                      <a16:colId xmlns:a16="http://schemas.microsoft.com/office/drawing/2014/main" val="2298617027"/>
                    </a:ext>
                  </a:extLst>
                </a:gridCol>
                <a:gridCol w="2328864">
                  <a:extLst>
                    <a:ext uri="{9D8B030D-6E8A-4147-A177-3AD203B41FA5}">
                      <a16:colId xmlns:a16="http://schemas.microsoft.com/office/drawing/2014/main" val="3859665844"/>
                    </a:ext>
                  </a:extLst>
                </a:gridCol>
                <a:gridCol w="2104375">
                  <a:extLst>
                    <a:ext uri="{9D8B030D-6E8A-4147-A177-3AD203B41FA5}">
                      <a16:colId xmlns:a16="http://schemas.microsoft.com/office/drawing/2014/main" val="2418622231"/>
                    </a:ext>
                  </a:extLst>
                </a:gridCol>
              </a:tblGrid>
              <a:tr h="385309">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سال تشخیص</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فراوانی</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بروز (در 100/000 نفر)</a:t>
                      </a: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9851027"/>
                  </a:ext>
                </a:extLst>
              </a:tr>
              <a:tr h="385309">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1395</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0"/>
                        </a:spcAft>
                      </a:pPr>
                      <a:r>
                        <a:rPr lang="fa-IR" sz="2000" kern="1200" dirty="0">
                          <a:solidFill>
                            <a:srgbClr val="000000"/>
                          </a:solidFill>
                          <a:effectLst/>
                          <a:latin typeface="Rockwell" panose="02060603020205020403" pitchFamily="18" charset="0"/>
                          <a:ea typeface="Times New Roman" panose="02020603050405020304" pitchFamily="18" charset="0"/>
                          <a:cs typeface="B Nazanin" panose="00000400000000000000" pitchFamily="2" charset="-78"/>
                        </a:rPr>
                        <a:t>2434</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3</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7707356"/>
                  </a:ext>
                </a:extLst>
              </a:tr>
              <a:tr h="385309">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1396</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Rockwell" panose="02060603020205020403" pitchFamily="18" charset="0"/>
                          <a:ea typeface="Times New Roman" panose="02020603050405020304" pitchFamily="18" charset="0"/>
                          <a:cs typeface="B Nazanin" panose="00000400000000000000" pitchFamily="2" charset="-78"/>
                        </a:rPr>
                        <a:t>2521</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3.1</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508933"/>
                  </a:ext>
                </a:extLst>
              </a:tr>
              <a:tr h="385309">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1397</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Rockwell" panose="02060603020205020403" pitchFamily="18" charset="0"/>
                          <a:ea typeface="Times New Roman" panose="02020603050405020304" pitchFamily="18" charset="0"/>
                          <a:cs typeface="B Nazanin" panose="00000400000000000000" pitchFamily="2" charset="-78"/>
                        </a:rPr>
                        <a:t>2624</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3.2</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0908024"/>
                  </a:ext>
                </a:extLst>
              </a:tr>
              <a:tr h="385309">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1398</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Rockwell" panose="02060603020205020403" pitchFamily="18" charset="0"/>
                          <a:ea typeface="Times New Roman" panose="02020603050405020304" pitchFamily="18" charset="0"/>
                          <a:cs typeface="B Nazanin" panose="00000400000000000000" pitchFamily="2" charset="-78"/>
                        </a:rPr>
                        <a:t>2594</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3.1</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987571"/>
                  </a:ext>
                </a:extLst>
              </a:tr>
              <a:tr h="385309">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1399</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Rockwell" panose="02060603020205020403" pitchFamily="18" charset="0"/>
                          <a:ea typeface="Times New Roman" panose="02020603050405020304" pitchFamily="18" charset="0"/>
                          <a:cs typeface="B Nazanin" panose="00000400000000000000" pitchFamily="2" charset="-78"/>
                        </a:rPr>
                        <a:t>2151</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2.6</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7797456"/>
                  </a:ext>
                </a:extLst>
              </a:tr>
              <a:tr h="385309">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1400</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0"/>
                        </a:spcAft>
                      </a:pPr>
                      <a:r>
                        <a:rPr lang="fa-IR" sz="2000" kern="1200" dirty="0">
                          <a:solidFill>
                            <a:srgbClr val="000000"/>
                          </a:solidFill>
                          <a:effectLst/>
                          <a:latin typeface="Rockwell" panose="02060603020205020403" pitchFamily="18" charset="0"/>
                          <a:ea typeface="Times New Roman" panose="02020603050405020304" pitchFamily="18" charset="0"/>
                          <a:cs typeface="B Nazanin" panose="00000400000000000000" pitchFamily="2" charset="-78"/>
                        </a:rPr>
                        <a:t>2451</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2.9</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424" marR="55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7512856"/>
                  </a:ext>
                </a:extLst>
              </a:tr>
            </a:tbl>
          </a:graphicData>
        </a:graphic>
      </p:graphicFrame>
    </p:spTree>
    <p:extLst>
      <p:ext uri="{BB962C8B-B14F-4D97-AF65-F5344CB8AC3E}">
        <p14:creationId xmlns:p14="http://schemas.microsoft.com/office/powerpoint/2010/main" val="1050865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endParaRPr lang="en-US" sz="2800" b="1" dirty="0">
              <a:cs typeface="B Mitra" panose="00000400000000000000"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13382474"/>
              </p:ext>
            </p:extLst>
          </p:nvPr>
        </p:nvGraphicFramePr>
        <p:xfrm>
          <a:off x="1155700" y="2603500"/>
          <a:ext cx="8824913" cy="34163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r>
              <a:rPr lang="fa-IR" sz="2400" dirty="0">
                <a:cs typeface="B Nazanin" panose="00000400000000000000" pitchFamily="2" charset="-78"/>
              </a:rPr>
              <a:t>11/13</a:t>
            </a:r>
            <a:endParaRPr lang="en-US" sz="2400" dirty="0">
              <a:cs typeface="B Nazanin" panose="00000400000000000000" pitchFamily="2" charset="-78"/>
            </a:endParaRPr>
          </a:p>
        </p:txBody>
      </p:sp>
    </p:spTree>
    <p:extLst>
      <p:ext uri="{BB962C8B-B14F-4D97-AF65-F5344CB8AC3E}">
        <p14:creationId xmlns:p14="http://schemas.microsoft.com/office/powerpoint/2010/main" val="315261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a:cs typeface="B Mitra" panose="00000400000000000000" pitchFamily="2" charset="-78"/>
              </a:rPr>
              <a:t>شیوع هپاتیت های مزمن </a:t>
            </a:r>
            <a:r>
              <a:rPr lang="en-US" b="1" dirty="0">
                <a:cs typeface="B Mitra" panose="00000400000000000000" pitchFamily="2" charset="-78"/>
              </a:rPr>
              <a:t>B</a:t>
            </a:r>
            <a:r>
              <a:rPr lang="fa-IR" b="1" dirty="0">
                <a:cs typeface="B Mitra" panose="00000400000000000000" pitchFamily="2" charset="-78"/>
              </a:rPr>
              <a:t> و</a:t>
            </a:r>
            <a:r>
              <a:rPr lang="en-US" b="1" dirty="0">
                <a:cs typeface="B Mitra" panose="00000400000000000000" pitchFamily="2" charset="-78"/>
              </a:rPr>
              <a:t>C </a:t>
            </a:r>
            <a:r>
              <a:rPr lang="fa-IR" b="1" dirty="0">
                <a:cs typeface="B Mitra" panose="00000400000000000000" pitchFamily="2" charset="-78"/>
              </a:rPr>
              <a:t> در ایران</a:t>
            </a:r>
            <a:endParaRPr lang="en-US" b="1" dirty="0">
              <a:cs typeface="B Mitra" panose="00000400000000000000"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54603153"/>
              </p:ext>
            </p:extLst>
          </p:nvPr>
        </p:nvGraphicFramePr>
        <p:xfrm>
          <a:off x="1740079" y="3028953"/>
          <a:ext cx="7655407" cy="2805110"/>
        </p:xfrm>
        <a:graphic>
          <a:graphicData uri="http://schemas.openxmlformats.org/drawingml/2006/table">
            <a:tbl>
              <a:tblPr firstRow="1" bandRow="1"/>
              <a:tblGrid>
                <a:gridCol w="2762071">
                  <a:extLst>
                    <a:ext uri="{9D8B030D-6E8A-4147-A177-3AD203B41FA5}">
                      <a16:colId xmlns:a16="http://schemas.microsoft.com/office/drawing/2014/main" val="2317185014"/>
                    </a:ext>
                  </a:extLst>
                </a:gridCol>
                <a:gridCol w="2765133">
                  <a:extLst>
                    <a:ext uri="{9D8B030D-6E8A-4147-A177-3AD203B41FA5}">
                      <a16:colId xmlns:a16="http://schemas.microsoft.com/office/drawing/2014/main" val="347381303"/>
                    </a:ext>
                  </a:extLst>
                </a:gridCol>
                <a:gridCol w="2128203">
                  <a:extLst>
                    <a:ext uri="{9D8B030D-6E8A-4147-A177-3AD203B41FA5}">
                      <a16:colId xmlns:a16="http://schemas.microsoft.com/office/drawing/2014/main" val="4267001040"/>
                    </a:ext>
                  </a:extLst>
                </a:gridCol>
              </a:tblGrid>
              <a:tr h="561022">
                <a:tc>
                  <a:txBody>
                    <a:bodyPr/>
                    <a:lstStyle/>
                    <a:p>
                      <a:pPr algn="ctr" rtl="1">
                        <a:lnSpc>
                          <a:spcPct val="107000"/>
                        </a:lnSpc>
                        <a:spcAft>
                          <a:spcPts val="0"/>
                        </a:spcAft>
                      </a:pPr>
                      <a:r>
                        <a:rPr lang="fa-IR" sz="1900" b="1"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شیوع هپاتیت </a:t>
                      </a:r>
                      <a:r>
                        <a:rPr lang="en-US" sz="1900" b="1"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C</a:t>
                      </a:r>
                      <a:r>
                        <a:rPr lang="fa-IR" sz="1900" b="1"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 مزمن(درصد)</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fa-IR" sz="1900" b="1"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شیوع هپاتیت </a:t>
                      </a:r>
                      <a:r>
                        <a:rPr lang="en-US" sz="1900" b="1"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B</a:t>
                      </a:r>
                      <a:r>
                        <a:rPr lang="fa-IR" sz="1900" b="1"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 مزمن(درصد)</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a-IR" sz="1900" b="1"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جمعیت</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0064566"/>
                  </a:ext>
                </a:extLst>
              </a:tr>
              <a:tr h="561022">
                <a:tc>
                  <a:txBody>
                    <a:bodyPr/>
                    <a:lstStyle/>
                    <a:p>
                      <a:pPr algn="ctr" rtl="1">
                        <a:lnSpc>
                          <a:spcPct val="107000"/>
                        </a:lnSpc>
                        <a:spcAft>
                          <a:spcPts val="0"/>
                        </a:spcAft>
                      </a:pPr>
                      <a:r>
                        <a:rPr lang="fa-IR" sz="240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0/3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fa-IR" sz="240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fa-IR" sz="1900" b="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جمعیت عمومی</a:t>
                      </a:r>
                      <a:endParaRPr lang="en-US" sz="1000" b="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636628"/>
                  </a:ext>
                </a:extLst>
              </a:tr>
              <a:tr h="561022">
                <a:tc>
                  <a:txBody>
                    <a:bodyPr/>
                    <a:lstStyle/>
                    <a:p>
                      <a:pPr algn="ctr" rtl="1">
                        <a:lnSpc>
                          <a:spcPct val="107000"/>
                        </a:lnSpc>
                        <a:spcAft>
                          <a:spcPts val="0"/>
                        </a:spcAft>
                      </a:pPr>
                      <a:r>
                        <a:rPr lang="fa-IR" sz="240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30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fa-IR" sz="240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2/5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fa-IR" sz="1900" b="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معتادان تزریقی </a:t>
                      </a:r>
                      <a:r>
                        <a:rPr lang="en-US" sz="1900" b="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IDU</a:t>
                      </a:r>
                      <a:endParaRPr lang="en-US" sz="1000" b="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417315"/>
                  </a:ext>
                </a:extLst>
              </a:tr>
              <a:tr h="561022">
                <a:tc>
                  <a:txBody>
                    <a:bodyPr/>
                    <a:lstStyle/>
                    <a:p>
                      <a:pPr algn="ctr" rtl="1">
                        <a:lnSpc>
                          <a:spcPct val="107000"/>
                        </a:lnSpc>
                        <a:spcAft>
                          <a:spcPts val="0"/>
                        </a:spcAft>
                      </a:pPr>
                      <a:r>
                        <a:rPr lang="fa-IR" sz="240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5/9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fa-IR" sz="240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2/5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fa-IR" sz="1900" b="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زندانیان</a:t>
                      </a:r>
                      <a:endParaRPr lang="en-US" sz="1000" b="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1183199"/>
                  </a:ext>
                </a:extLst>
              </a:tr>
              <a:tr h="561022">
                <a:tc>
                  <a:txBody>
                    <a:bodyPr/>
                    <a:lstStyle/>
                    <a:p>
                      <a:pPr algn="ctr" rtl="1">
                        <a:lnSpc>
                          <a:spcPct val="107000"/>
                        </a:lnSpc>
                        <a:spcAft>
                          <a:spcPts val="0"/>
                        </a:spcAft>
                      </a:pPr>
                      <a:r>
                        <a:rPr lang="fa-IR" sz="240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7/5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fa-IR" sz="240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1/5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fa-IR" sz="1900" b="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زنان آسیب پذیر</a:t>
                      </a:r>
                      <a:r>
                        <a:rPr lang="en-US" sz="1900" b="0" kern="1200" dirty="0">
                          <a:solidFill>
                            <a:srgbClr val="000000"/>
                          </a:solidFill>
                          <a:effectLst/>
                          <a:latin typeface="Century Gothic" panose="020B0502020202020204" pitchFamily="34" charset="0"/>
                          <a:ea typeface="Times New Roman" panose="02020603050405020304" pitchFamily="18" charset="0"/>
                          <a:cs typeface="B Nazanin" panose="00000400000000000000" pitchFamily="2" charset="-78"/>
                        </a:rPr>
                        <a:t>FSW</a:t>
                      </a:r>
                      <a:endParaRPr lang="en-US" sz="1000" b="0" dirty="0">
                        <a:effectLst/>
                        <a:latin typeface="Calibri" panose="020F0502020204030204" pitchFamily="34" charset="0"/>
                        <a:ea typeface="Calibri" panose="020F0502020204030204" pitchFamily="34" charset="0"/>
                        <a:cs typeface="Arial" panose="020B0604020202020204" pitchFamily="34" charset="0"/>
                      </a:endParaRPr>
                    </a:p>
                  </a:txBody>
                  <a:tcPr marL="60734" marR="6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3878670"/>
                  </a:ext>
                </a:extLst>
              </a:tr>
            </a:tbl>
          </a:graphicData>
        </a:graphic>
      </p:graphicFrame>
      <p:sp>
        <p:nvSpPr>
          <p:cNvPr id="3" name="Slide Number Placeholder 2"/>
          <p:cNvSpPr>
            <a:spLocks noGrp="1"/>
          </p:cNvSpPr>
          <p:nvPr>
            <p:ph type="sldNum" sz="quarter" idx="12"/>
          </p:nvPr>
        </p:nvSpPr>
        <p:spPr/>
        <p:txBody>
          <a:bodyPr/>
          <a:lstStyle/>
          <a:p>
            <a:r>
              <a:rPr lang="fa-IR" sz="2000" dirty="0">
                <a:cs typeface="B Nazanin" panose="00000400000000000000" pitchFamily="2" charset="-78"/>
              </a:rPr>
              <a:t>12/13</a:t>
            </a:r>
            <a:endParaRPr lang="en-US" sz="2200" dirty="0">
              <a:cs typeface="B Nazanin" panose="00000400000000000000" pitchFamily="2" charset="-78"/>
            </a:endParaRPr>
          </a:p>
        </p:txBody>
      </p:sp>
    </p:spTree>
    <p:extLst>
      <p:ext uri="{BB962C8B-B14F-4D97-AF65-F5344CB8AC3E}">
        <p14:creationId xmlns:p14="http://schemas.microsoft.com/office/powerpoint/2010/main" val="2995132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2300" b="1" dirty="0">
                <a:cs typeface="B Mitra" panose="00000400000000000000" pitchFamily="2" charset="-78"/>
              </a:rPr>
              <a:t>برنامه مرکز مدیریت بیماریهای واگیر/اداره هپاتیت در راستای حذف هپاتیت های ویروسی</a:t>
            </a:r>
            <a:endParaRPr lang="en-US" sz="2300" b="1" dirty="0">
              <a:cs typeface="B Mitra" panose="00000400000000000000" pitchFamily="2" charset="-78"/>
            </a:endParaRPr>
          </a:p>
        </p:txBody>
      </p:sp>
      <p:sp>
        <p:nvSpPr>
          <p:cNvPr id="3" name="Content Placeholder 2"/>
          <p:cNvSpPr>
            <a:spLocks noGrp="1"/>
          </p:cNvSpPr>
          <p:nvPr>
            <p:ph idx="1"/>
          </p:nvPr>
        </p:nvSpPr>
        <p:spPr/>
        <p:txBody>
          <a:bodyPr>
            <a:normAutofit/>
          </a:bodyPr>
          <a:lstStyle/>
          <a:p>
            <a:pPr algn="just" rtl="1">
              <a:buFont typeface="Arial" panose="020B0604020202020204" pitchFamily="34" charset="0"/>
              <a:buChar char="•"/>
            </a:pPr>
            <a:r>
              <a:rPr lang="fa-IR" sz="2400" dirty="0">
                <a:cs typeface="B Nazanin" panose="00000400000000000000" pitchFamily="2" charset="-78"/>
              </a:rPr>
              <a:t>با وجود بستر آماده نظام شبکه جهت ارائه خدمات پاسیو، به علت </a:t>
            </a:r>
            <a:r>
              <a:rPr lang="fa-IR" sz="24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عدم مراجعه گروه های پرخطر سخت در دسترس</a:t>
            </a:r>
            <a:r>
              <a:rPr lang="fa-IR" sz="2400" dirty="0">
                <a:cs typeface="B Nazanin" panose="00000400000000000000" pitchFamily="2" charset="-78"/>
              </a:rPr>
              <a:t> به صورت خودجوش به نظام شبکه، مرکز مدیریت بیماریها /اداره هپاتیت </a:t>
            </a:r>
            <a:r>
              <a:rPr lang="fa-IR" sz="24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بسته جدید برنامه حذف هپاتیت های ویروسی </a:t>
            </a:r>
            <a:r>
              <a:rPr lang="fa-IR" sz="2400" dirty="0">
                <a:cs typeface="B Nazanin" panose="00000400000000000000" pitchFamily="2" charset="-78"/>
              </a:rPr>
              <a:t>را با همکاری کارشناسان و مدیران مرکز مدیریت شبکه تهیه کرده است که شامل خدمات بیماریابی فعال و غیر فعال، مشاوره، مراقبت و درمان هپاتیت در نظام شبکه است. این بسته تا مهر ماه سال 1401 به عنوان یک اولویت بهداشتی به تمام معاونت های بهداشت اعلام خواهد شد.</a:t>
            </a:r>
          </a:p>
          <a:p>
            <a:pPr algn="r" rtl="1">
              <a:buFont typeface="Arial" panose="020B0604020202020204" pitchFamily="34" charset="0"/>
              <a:buChar char="•"/>
            </a:pP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r>
              <a:rPr lang="fa-IR" sz="2000" dirty="0">
                <a:cs typeface="B Nazanin" panose="00000400000000000000" pitchFamily="2" charset="-78"/>
              </a:rPr>
              <a:t>13/13</a:t>
            </a:r>
            <a:endParaRPr lang="en-US" sz="2000" dirty="0">
              <a:cs typeface="B Nazanin" panose="00000400000000000000" pitchFamily="2" charset="-78"/>
            </a:endParaRPr>
          </a:p>
        </p:txBody>
      </p:sp>
    </p:spTree>
    <p:extLst>
      <p:ext uri="{BB962C8B-B14F-4D97-AF65-F5344CB8AC3E}">
        <p14:creationId xmlns:p14="http://schemas.microsoft.com/office/powerpoint/2010/main" val="2631986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135794" y="758952"/>
            <a:ext cx="1981372" cy="1877731"/>
          </a:xfrm>
          <a:prstGeom prst="rect">
            <a:avLst/>
          </a:prstGeom>
        </p:spPr>
      </p:pic>
      <p:sp>
        <p:nvSpPr>
          <p:cNvPr id="2" name="Title 1"/>
          <p:cNvSpPr>
            <a:spLocks noGrp="1"/>
          </p:cNvSpPr>
          <p:nvPr>
            <p:ph type="ctrTitle"/>
          </p:nvPr>
        </p:nvSpPr>
        <p:spPr>
          <a:xfrm>
            <a:off x="1097280" y="758952"/>
            <a:ext cx="10058400" cy="2760103"/>
          </a:xfrm>
        </p:spPr>
        <p:txBody>
          <a:bodyPr>
            <a:normAutofit/>
          </a:bodyPr>
          <a:lstStyle/>
          <a:p>
            <a:pPr algn="ctr" rtl="1"/>
            <a:r>
              <a:rPr lang="fa-IR" sz="4400" b="1" dirty="0">
                <a:cs typeface="B Mitra" panose="00000400000000000000" pitchFamily="2" charset="-78"/>
              </a:rPr>
              <a:t>وضعیت هپاتیت </a:t>
            </a:r>
            <a:r>
              <a:rPr lang="fa-IR" sz="4400" b="1" dirty="0">
                <a:cs typeface="B Nazanin" panose="00000400000000000000" pitchFamily="2" charset="-78"/>
              </a:rPr>
              <a:t>های</a:t>
            </a:r>
            <a:r>
              <a:rPr lang="fa-IR" sz="4400" b="1" dirty="0">
                <a:cs typeface="B Mitra" panose="00000400000000000000" pitchFamily="2" charset="-78"/>
              </a:rPr>
              <a:t> </a:t>
            </a:r>
            <a:r>
              <a:rPr lang="en-US" sz="4400" b="1" dirty="0">
                <a:cs typeface="B Mitra" panose="00000400000000000000" pitchFamily="2" charset="-78"/>
              </a:rPr>
              <a:t>B</a:t>
            </a:r>
            <a:r>
              <a:rPr lang="fa-IR" sz="4400" b="1" dirty="0">
                <a:cs typeface="B Mitra" panose="00000400000000000000" pitchFamily="2" charset="-78"/>
              </a:rPr>
              <a:t> و</a:t>
            </a:r>
            <a:r>
              <a:rPr lang="en-US" sz="4400" b="1" dirty="0">
                <a:cs typeface="B Mitra" panose="00000400000000000000" pitchFamily="2" charset="-78"/>
              </a:rPr>
              <a:t> C</a:t>
            </a:r>
            <a:r>
              <a:rPr lang="fa-IR" sz="4400" b="1" dirty="0">
                <a:cs typeface="B Mitra" panose="00000400000000000000" pitchFamily="2" charset="-78"/>
              </a:rPr>
              <a:t>در ایران و جهان</a:t>
            </a:r>
            <a:endParaRPr lang="en-US" sz="4400" b="1" dirty="0">
              <a:cs typeface="B Mitra" panose="00000400000000000000" pitchFamily="2" charset="-78"/>
            </a:endParaRPr>
          </a:p>
        </p:txBody>
      </p:sp>
      <p:sp>
        <p:nvSpPr>
          <p:cNvPr id="3" name="Subtitle 2"/>
          <p:cNvSpPr>
            <a:spLocks noGrp="1"/>
          </p:cNvSpPr>
          <p:nvPr>
            <p:ph type="subTitle" idx="1"/>
          </p:nvPr>
        </p:nvSpPr>
        <p:spPr>
          <a:xfrm>
            <a:off x="1100051" y="4045527"/>
            <a:ext cx="10058400" cy="1553094"/>
          </a:xfrm>
        </p:spPr>
        <p:txBody>
          <a:bodyPr/>
          <a:lstStyle/>
          <a:p>
            <a:pPr lvl="0" algn="ctr">
              <a:buClr>
                <a:srgbClr val="B31166"/>
              </a:buClr>
            </a:pPr>
            <a:r>
              <a:rPr lang="fa-IR" dirty="0">
                <a:solidFill>
                  <a:srgbClr val="B31166">
                    <a:lumMod val="60000"/>
                    <a:lumOff val="40000"/>
                  </a:srgbClr>
                </a:solidFill>
                <a:cs typeface="B Mitra" panose="00000400000000000000" pitchFamily="2" charset="-78"/>
              </a:rPr>
              <a:t> </a:t>
            </a:r>
            <a:r>
              <a:rPr lang="fa-IR" sz="2100" b="1" dirty="0">
                <a:solidFill>
                  <a:prstClr val="white"/>
                </a:solidFill>
                <a:cs typeface="B Mitra" panose="00000400000000000000" pitchFamily="2" charset="-78"/>
              </a:rPr>
              <a:t>مرکز مدیریت بیماری‌های واگیر / اداره هپاتیت </a:t>
            </a:r>
            <a:endParaRPr lang="en-US" sz="2100" b="1" dirty="0">
              <a:solidFill>
                <a:prstClr val="white"/>
              </a:solidFill>
              <a:cs typeface="B Mitra" panose="00000400000000000000" pitchFamily="2" charset="-78"/>
            </a:endParaRPr>
          </a:p>
          <a:p>
            <a:pPr lvl="0" algn="ctr">
              <a:buClr>
                <a:srgbClr val="B31166"/>
              </a:buClr>
            </a:pPr>
            <a:endParaRPr lang="fa-IR" sz="2100" b="1" dirty="0">
              <a:solidFill>
                <a:prstClr val="white"/>
              </a:solidFill>
              <a:cs typeface="B Mitra" panose="00000400000000000000" pitchFamily="2" charset="-78"/>
            </a:endParaRPr>
          </a:p>
          <a:p>
            <a:pPr lvl="0" algn="ctr">
              <a:buClr>
                <a:srgbClr val="B31166"/>
              </a:buClr>
            </a:pPr>
            <a:r>
              <a:rPr lang="fa-IR" sz="2100" b="1" dirty="0">
                <a:solidFill>
                  <a:prstClr val="white"/>
                </a:solidFill>
                <a:cs typeface="B Mitra" panose="00000400000000000000" pitchFamily="2" charset="-78"/>
              </a:rPr>
              <a:t>مرداد 1401</a:t>
            </a:r>
            <a:endParaRPr lang="en-US" dirty="0">
              <a:cs typeface="B Mitra" panose="00000400000000000000" pitchFamily="2" charset="-78"/>
            </a:endParaRPr>
          </a:p>
        </p:txBody>
      </p:sp>
      <p:sp>
        <p:nvSpPr>
          <p:cNvPr id="5" name="Slide Number Placeholder 4"/>
          <p:cNvSpPr>
            <a:spLocks noGrp="1"/>
          </p:cNvSpPr>
          <p:nvPr>
            <p:ph type="sldNum" sz="quarter" idx="12"/>
          </p:nvPr>
        </p:nvSpPr>
        <p:spPr/>
        <p:txBody>
          <a:bodyPr/>
          <a:lstStyle/>
          <a:p>
            <a:r>
              <a:rPr lang="fa-IR" sz="2400" dirty="0">
                <a:cs typeface="B Nazanin" panose="00000400000000000000" pitchFamily="2" charset="-78"/>
              </a:rPr>
              <a:t>1/13</a:t>
            </a:r>
            <a:endParaRPr lang="en-US" sz="2400" dirty="0">
              <a:cs typeface="B Nazanin" panose="00000400000000000000" pitchFamily="2" charset="-78"/>
            </a:endParaRPr>
          </a:p>
        </p:txBody>
      </p:sp>
    </p:spTree>
    <p:extLst>
      <p:ext uri="{BB962C8B-B14F-4D97-AF65-F5344CB8AC3E}">
        <p14:creationId xmlns:p14="http://schemas.microsoft.com/office/powerpoint/2010/main" val="28759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Mitra" panose="00000400000000000000" pitchFamily="2" charset="-78"/>
              </a:rPr>
              <a:t>روز جهانی هپاتیت</a:t>
            </a:r>
            <a:endParaRPr lang="en-US" b="1" dirty="0">
              <a:cs typeface="B Mitra" panose="00000400000000000000" pitchFamily="2" charset="-78"/>
            </a:endParaRPr>
          </a:p>
        </p:txBody>
      </p:sp>
      <p:sp>
        <p:nvSpPr>
          <p:cNvPr id="3" name="Content Placeholder 2"/>
          <p:cNvSpPr>
            <a:spLocks noGrp="1"/>
          </p:cNvSpPr>
          <p:nvPr>
            <p:ph idx="1"/>
          </p:nvPr>
        </p:nvSpPr>
        <p:spPr/>
        <p:txBody>
          <a:bodyPr>
            <a:normAutofit/>
          </a:bodyPr>
          <a:lstStyle/>
          <a:p>
            <a:pPr algn="just" rtl="1">
              <a:buFont typeface="Arial" panose="020B0604020202020204" pitchFamily="34" charset="0"/>
              <a:buChar char="•"/>
            </a:pPr>
            <a:r>
              <a:rPr lang="fa-IR"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28 </a:t>
            </a:r>
            <a:r>
              <a:rPr lang="fa-IR" sz="2200" dirty="0" err="1">
                <a:ln w="0"/>
                <a:solidFill>
                  <a:schemeClr val="accent1"/>
                </a:solidFill>
                <a:effectLst>
                  <a:outerShdw blurRad="38100" dist="25400" dir="5400000" algn="ctr" rotWithShape="0">
                    <a:srgbClr val="6E747A">
                      <a:alpha val="43000"/>
                    </a:srgbClr>
                  </a:outerShdw>
                </a:effectLst>
                <a:cs typeface="B Nazanin" panose="00000400000000000000" pitchFamily="2" charset="-78"/>
              </a:rPr>
              <a:t>جولای</a:t>
            </a:r>
            <a:r>
              <a:rPr lang="fa-IR"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 (6 مردادماه) روز جهانی هپاتیت</a:t>
            </a:r>
            <a:r>
              <a:rPr lang="fa-IR" sz="2200" dirty="0">
                <a:cs typeface="B Nazanin" panose="00000400000000000000" pitchFamily="2" charset="-78"/>
              </a:rPr>
              <a:t> نامگذاری شده است تا از این طریق آگاهی از هپاتیت های ویروسی افزایش یابد.</a:t>
            </a:r>
          </a:p>
          <a:p>
            <a:pPr algn="just" rtl="1">
              <a:buFont typeface="Arial" panose="020B0604020202020204" pitchFamily="34" charset="0"/>
              <a:buChar char="•"/>
            </a:pPr>
            <a:r>
              <a:rPr lang="fa-IR" sz="2200" dirty="0">
                <a:cs typeface="B Nazanin" panose="00000400000000000000" pitchFamily="2" charset="-78"/>
              </a:rPr>
              <a:t>شیوع </a:t>
            </a:r>
            <a:r>
              <a:rPr lang="fa-IR"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هپاتیت حاد با علت نامشخص در کودکان</a:t>
            </a:r>
            <a:r>
              <a:rPr lang="fa-IR" sz="2200" dirty="0">
                <a:cs typeface="B Nazanin" panose="00000400000000000000" pitchFamily="2" charset="-78"/>
              </a:rPr>
              <a:t> برخی کشورها، توجه بیشتری را به عفونتهای ویروسی حاد در کودکان، نوجوانان و بزرگسالان فراخوانده است.</a:t>
            </a:r>
          </a:p>
          <a:p>
            <a:pPr algn="just" rtl="1">
              <a:buFont typeface="Arial" panose="020B0604020202020204" pitchFamily="34" charset="0"/>
              <a:buChar char="•"/>
            </a:pPr>
            <a:r>
              <a:rPr lang="fa-IR" sz="2200" dirty="0">
                <a:cs typeface="B Nazanin" panose="00000400000000000000" pitchFamily="2" charset="-78"/>
              </a:rPr>
              <a:t>تلاشهای جهانی، </a:t>
            </a:r>
            <a:r>
              <a:rPr lang="fa-IR"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حذف هپاتیت های ویروسی </a:t>
            </a:r>
            <a:r>
              <a:rPr lang="en-US"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B</a:t>
            </a:r>
            <a:r>
              <a:rPr lang="fa-IR"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 و </a:t>
            </a:r>
            <a:r>
              <a:rPr lang="en-US"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 C</a:t>
            </a:r>
            <a:r>
              <a:rPr lang="fa-IR"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 و </a:t>
            </a:r>
            <a:r>
              <a:rPr lang="en-US"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D</a:t>
            </a:r>
            <a:r>
              <a:rPr lang="fa-IR" sz="2200" dirty="0">
                <a:cs typeface="B Nazanin" panose="00000400000000000000" pitchFamily="2" charset="-78"/>
              </a:rPr>
              <a:t> را اولویت قرار داده است. شکل مزمن این سه هپاتیت، مسئول بیش از 95% مرگهای ناشی از هپاتیت است.</a:t>
            </a:r>
            <a:endParaRPr lang="en-US" sz="2200" dirty="0">
              <a:cs typeface="B Nazanin" panose="00000400000000000000" pitchFamily="2" charset="-78"/>
            </a:endParaRPr>
          </a:p>
          <a:p>
            <a:pPr algn="just" rtl="1">
              <a:buFont typeface="Arial" panose="020B0604020202020204" pitchFamily="34" charset="0"/>
              <a:buChar char="•"/>
            </a:pPr>
            <a:r>
              <a:rPr lang="fa-IR" sz="22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مشاوره و ابزار تشخیصی، درمانی و پیشگیری از هپاتیت های مزمن ویروسی اغلب دور از دسترس </a:t>
            </a:r>
            <a:r>
              <a:rPr lang="fa-IR" sz="2200" dirty="0">
                <a:cs typeface="B Nazanin" panose="00000400000000000000" pitchFamily="2" charset="-78"/>
              </a:rPr>
              <a:t>افراد و گاهی صرفا در بیمارستانها متمرکز است.</a:t>
            </a:r>
            <a:endParaRPr lang="en-US" sz="22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r>
              <a:rPr lang="fa-IR" sz="2400" dirty="0">
                <a:latin typeface="+mj-lt"/>
                <a:cs typeface="B Nazanin" panose="00000400000000000000" pitchFamily="2" charset="-78"/>
              </a:rPr>
              <a:t>2/13</a:t>
            </a:r>
            <a:endParaRPr lang="en-US" sz="2400" dirty="0">
              <a:latin typeface="+mj-lt"/>
              <a:cs typeface="B Nazanin" panose="00000400000000000000" pitchFamily="2" charset="-78"/>
            </a:endParaRPr>
          </a:p>
        </p:txBody>
      </p:sp>
    </p:spTree>
    <p:extLst>
      <p:ext uri="{BB962C8B-B14F-4D97-AF65-F5344CB8AC3E}">
        <p14:creationId xmlns:p14="http://schemas.microsoft.com/office/powerpoint/2010/main" val="4099037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World Hepatitis Day 2022</a:t>
            </a:r>
            <a:br>
              <a:rPr lang="fa-IR" b="1" dirty="0">
                <a:solidFill>
                  <a:schemeClr val="bg1"/>
                </a:solidFill>
                <a:cs typeface="B Mitra" panose="00000400000000000000" pitchFamily="2" charset="-78"/>
              </a:rPr>
            </a:br>
            <a:r>
              <a:rPr lang="fa-IR" b="1" dirty="0">
                <a:solidFill>
                  <a:schemeClr val="bg1"/>
                </a:solidFill>
                <a:cs typeface="B Mitra" panose="00000400000000000000" pitchFamily="2" charset="-78"/>
              </a:rPr>
              <a:t>شعار روز جهانی هپاتیت</a:t>
            </a:r>
            <a:endParaRPr lang="en-US" b="1" dirty="0">
              <a:solidFill>
                <a:schemeClr val="bg1"/>
              </a:solidFill>
            </a:endParaRPr>
          </a:p>
        </p:txBody>
      </p:sp>
      <p:sp>
        <p:nvSpPr>
          <p:cNvPr id="3" name="Content Placeholder 2"/>
          <p:cNvSpPr>
            <a:spLocks noGrp="1"/>
          </p:cNvSpPr>
          <p:nvPr>
            <p:ph idx="1"/>
          </p:nvPr>
        </p:nvSpPr>
        <p:spPr/>
        <p:txBody>
          <a:bodyPr>
            <a:normAutofit fontScale="92500"/>
          </a:bodyPr>
          <a:lstStyle/>
          <a:p>
            <a:pPr marL="0" lvl="0" indent="0" algn="ctr">
              <a:lnSpc>
                <a:spcPct val="150000"/>
              </a:lnSpc>
              <a:buClr>
                <a:srgbClr val="B31166"/>
              </a:buClr>
              <a:buNone/>
            </a:pPr>
            <a:r>
              <a:rPr lang="en-US" sz="36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Bringing Hepatitis Care Closer to Communities</a:t>
            </a:r>
          </a:p>
          <a:p>
            <a:pPr marL="0" lvl="0" indent="0" algn="ctr" rtl="1">
              <a:lnSpc>
                <a:spcPct val="150000"/>
              </a:lnSpc>
              <a:buClr>
                <a:srgbClr val="B31166"/>
              </a:buClr>
              <a:buNone/>
            </a:pPr>
            <a:r>
              <a:rPr lang="fa-IR" sz="31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تسهیل دسترسی تمام افراد جامعه به مراقبتهای تشخیصی – درمانی هپاتیت</a:t>
            </a:r>
            <a:endParaRPr lang="fa-IR" sz="3100" dirty="0"/>
          </a:p>
          <a:p>
            <a:endParaRPr lang="fa-IR" dirty="0"/>
          </a:p>
          <a:p>
            <a:pPr lvl="0" algn="just" rtl="1">
              <a:buClr>
                <a:srgbClr val="B01513"/>
              </a:buClr>
              <a:buFont typeface="Arial" panose="020B0604020202020204" pitchFamily="34" charset="0"/>
              <a:buChar char="•"/>
            </a:pPr>
            <a:r>
              <a:rPr lang="fa-IR" sz="2400" dirty="0">
                <a:solidFill>
                  <a:prstClr val="black">
                    <a:lumMod val="75000"/>
                    <a:lumOff val="25000"/>
                  </a:prstClr>
                </a:solidFill>
                <a:cs typeface="B Nazanin" panose="00000400000000000000" pitchFamily="2" charset="-78"/>
              </a:rPr>
              <a:t>در روز جهانی هپاتیت 2022، سازمان بهداشت جهانی نیاز به نزدیک کردن مراقب های هپاتیت به تمامی سطوح جامعه را برجسته کرده است؛ به نحوی که تمامی مبتلایان به هر نوع هپاتیت، دسترسی بهتری به درمان و مراقبت داشته باشند.</a:t>
            </a:r>
            <a:endParaRPr lang="en-US" sz="2400" dirty="0">
              <a:solidFill>
                <a:prstClr val="black">
                  <a:lumMod val="75000"/>
                  <a:lumOff val="25000"/>
                </a:prstClr>
              </a:solidFill>
              <a:cs typeface="B Nazanin" panose="00000400000000000000" pitchFamily="2" charset="-78"/>
            </a:endParaRPr>
          </a:p>
          <a:p>
            <a:pPr algn="r"/>
            <a:endParaRPr lang="en-US" dirty="0"/>
          </a:p>
        </p:txBody>
      </p:sp>
      <p:sp>
        <p:nvSpPr>
          <p:cNvPr id="4" name="Slide Number Placeholder 3"/>
          <p:cNvSpPr>
            <a:spLocks noGrp="1"/>
          </p:cNvSpPr>
          <p:nvPr>
            <p:ph type="sldNum" sz="quarter" idx="12"/>
          </p:nvPr>
        </p:nvSpPr>
        <p:spPr/>
        <p:txBody>
          <a:bodyPr/>
          <a:lstStyle/>
          <a:p>
            <a:r>
              <a:rPr lang="fa-IR" sz="2400" dirty="0">
                <a:cs typeface="B Nazanin" panose="00000400000000000000" pitchFamily="2" charset="-78"/>
              </a:rPr>
              <a:t>3/13</a:t>
            </a:r>
            <a:endParaRPr lang="en-US" sz="2400" dirty="0">
              <a:cs typeface="B Nazanin" panose="00000400000000000000" pitchFamily="2" charset="-78"/>
            </a:endParaRPr>
          </a:p>
        </p:txBody>
      </p:sp>
    </p:spTree>
    <p:extLst>
      <p:ext uri="{BB962C8B-B14F-4D97-AF65-F5344CB8AC3E}">
        <p14:creationId xmlns:p14="http://schemas.microsoft.com/office/powerpoint/2010/main" val="4083825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rgbClr val="EBEBEB"/>
                </a:solidFill>
                <a:cs typeface="B Titr" panose="00000700000000000000" pitchFamily="2" charset="-78"/>
              </a:rPr>
              <a:t>آخرین وضعیت هپاتیت های ویروسی در جهان</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buFont typeface="Arial" panose="020B0604020202020204" pitchFamily="34" charset="0"/>
              <a:buChar char="•"/>
            </a:pPr>
            <a:r>
              <a:rPr lang="fa-IR" sz="2400" dirty="0">
                <a:cs typeface="B Nazanin" panose="00000400000000000000" pitchFamily="2" charset="-78"/>
              </a:rPr>
              <a:t>حدود 354 میلیون نفر در جهان مبتلا به هپاتیت های </a:t>
            </a:r>
            <a:r>
              <a:rPr lang="en-US" sz="2400" dirty="0">
                <a:cs typeface="B Nazanin" panose="00000400000000000000" pitchFamily="2" charset="-78"/>
              </a:rPr>
              <a:t>B</a:t>
            </a:r>
            <a:r>
              <a:rPr lang="fa-IR" sz="2400" dirty="0">
                <a:cs typeface="B Nazanin" panose="00000400000000000000" pitchFamily="2" charset="-78"/>
              </a:rPr>
              <a:t> و </a:t>
            </a:r>
            <a:r>
              <a:rPr lang="en-US" sz="2400" dirty="0">
                <a:cs typeface="B Nazanin" panose="00000400000000000000" pitchFamily="2" charset="-78"/>
              </a:rPr>
              <a:t>C</a:t>
            </a:r>
          </a:p>
          <a:p>
            <a:pPr lvl="1" algn="r" rtl="1">
              <a:buFont typeface="Wingdings" panose="05000000000000000000" pitchFamily="2" charset="2"/>
              <a:buChar char="ü"/>
            </a:pPr>
            <a:r>
              <a:rPr lang="fa-IR" sz="2200" dirty="0">
                <a:cs typeface="B Nazanin" panose="00000400000000000000" pitchFamily="2" charset="-78"/>
              </a:rPr>
              <a:t>296 میلیون مورد هپاتیت </a:t>
            </a:r>
            <a:r>
              <a:rPr lang="en-US" sz="2200" dirty="0">
                <a:cs typeface="B Nazanin" panose="00000400000000000000" pitchFamily="2" charset="-78"/>
              </a:rPr>
              <a:t>B</a:t>
            </a:r>
          </a:p>
          <a:p>
            <a:pPr lvl="1" algn="r" rtl="1">
              <a:buFont typeface="Wingdings" panose="05000000000000000000" pitchFamily="2" charset="2"/>
              <a:buChar char="ü"/>
            </a:pPr>
            <a:r>
              <a:rPr lang="fa-IR" sz="2200" dirty="0">
                <a:cs typeface="B Nazanin" panose="00000400000000000000" pitchFamily="2" charset="-78"/>
              </a:rPr>
              <a:t>58 میلیون مورد هپاتیت </a:t>
            </a:r>
            <a:r>
              <a:rPr lang="en-US" sz="2200" dirty="0">
                <a:cs typeface="B Nazanin" panose="00000400000000000000" pitchFamily="2" charset="-78"/>
              </a:rPr>
              <a:t>C</a:t>
            </a:r>
            <a:endParaRPr lang="fa-IR" sz="2200" dirty="0">
              <a:cs typeface="B Nazanin" panose="00000400000000000000" pitchFamily="2" charset="-78"/>
            </a:endParaRPr>
          </a:p>
          <a:p>
            <a:pPr lvl="1" algn="r" rtl="1">
              <a:buFont typeface="Wingdings" panose="05000000000000000000" pitchFamily="2" charset="2"/>
              <a:buChar char="ü"/>
            </a:pPr>
            <a:r>
              <a:rPr lang="fa-IR" sz="2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Nazanin" panose="00000400000000000000" pitchFamily="2" charset="-78"/>
              </a:rPr>
              <a:t>آزمایش و درمان برای اکثر این افراد در جهان در دسترس نیست و به همین دلیل:</a:t>
            </a:r>
          </a:p>
          <a:p>
            <a:pPr lvl="1" algn="r" rtl="1">
              <a:buFont typeface="Wingdings" panose="05000000000000000000" pitchFamily="2" charset="2"/>
              <a:buChar char="ü"/>
            </a:pPr>
            <a:r>
              <a:rPr lang="fa-IR" sz="2200" dirty="0">
                <a:cs typeface="B Nazanin" panose="00000400000000000000" pitchFamily="2" charset="-78"/>
              </a:rPr>
              <a:t>تنها 10% افراد مبتلا به هپاتیت </a:t>
            </a:r>
            <a:r>
              <a:rPr lang="en-US" sz="2200" dirty="0">
                <a:cs typeface="B Nazanin" panose="00000400000000000000" pitchFamily="2" charset="-78"/>
              </a:rPr>
              <a:t>B</a:t>
            </a:r>
            <a:r>
              <a:rPr lang="fa-IR" sz="2200" dirty="0">
                <a:cs typeface="B Nazanin" panose="00000400000000000000" pitchFamily="2" charset="-78"/>
              </a:rPr>
              <a:t> مزمن، تشخیص داده شده و 22% درمان دریافت می کنند</a:t>
            </a:r>
            <a:endParaRPr lang="en-US" sz="2200" dirty="0">
              <a:cs typeface="B Nazanin" panose="00000400000000000000" pitchFamily="2" charset="-78"/>
            </a:endParaRPr>
          </a:p>
          <a:p>
            <a:pPr lvl="1" algn="r" rtl="1">
              <a:buFont typeface="Wingdings" panose="05000000000000000000" pitchFamily="2" charset="2"/>
              <a:buChar char="ü"/>
            </a:pPr>
            <a:r>
              <a:rPr lang="fa-IR" sz="2200" dirty="0">
                <a:cs typeface="B Nazanin" panose="00000400000000000000" pitchFamily="2" charset="-78"/>
              </a:rPr>
              <a:t>تنها </a:t>
            </a:r>
            <a:r>
              <a:rPr lang="fa-IR" sz="2200" dirty="0"/>
              <a:t>9.400.000</a:t>
            </a:r>
            <a:r>
              <a:rPr lang="fa-IR" sz="2200" dirty="0">
                <a:cs typeface="B Nazanin" panose="00000400000000000000" pitchFamily="2" charset="-78"/>
              </a:rPr>
              <a:t> مبتلا به هپاتیت </a:t>
            </a:r>
            <a:r>
              <a:rPr lang="en-US" sz="2200" dirty="0">
                <a:cs typeface="B Nazanin" panose="00000400000000000000" pitchFamily="2" charset="-78"/>
              </a:rPr>
              <a:t> C</a:t>
            </a:r>
            <a:r>
              <a:rPr lang="fa-IR" sz="2200" dirty="0">
                <a:cs typeface="B Nazanin" panose="00000400000000000000" pitchFamily="2" charset="-78"/>
              </a:rPr>
              <a:t>تحت درمان قرار دارند</a:t>
            </a:r>
          </a:p>
          <a:p>
            <a:pPr algn="r" rtl="1">
              <a:buFont typeface="Arial" panose="020B0604020202020204" pitchFamily="34" charset="0"/>
              <a:buChar char="•"/>
            </a:pPr>
            <a:r>
              <a:rPr lang="fa-IR" sz="2400" dirty="0"/>
              <a:t>1.100.000</a:t>
            </a:r>
            <a:r>
              <a:rPr lang="fa-IR" sz="2400" dirty="0">
                <a:cs typeface="B Nazanin" panose="00000400000000000000" pitchFamily="2" charset="-78"/>
              </a:rPr>
              <a:t> مرگ در سال ناشی از عفونت های هپاتیت </a:t>
            </a:r>
            <a:r>
              <a:rPr lang="en-US" sz="2400" dirty="0">
                <a:cs typeface="B Nazanin" panose="00000400000000000000" pitchFamily="2" charset="-78"/>
              </a:rPr>
              <a:t>B</a:t>
            </a:r>
            <a:r>
              <a:rPr lang="fa-IR" sz="2400" dirty="0">
                <a:cs typeface="B Nazanin" panose="00000400000000000000" pitchFamily="2" charset="-78"/>
              </a:rPr>
              <a:t> و </a:t>
            </a:r>
            <a:r>
              <a:rPr lang="en-US" sz="2400" dirty="0">
                <a:cs typeface="B Nazanin" panose="00000400000000000000" pitchFamily="2" charset="-78"/>
              </a:rPr>
              <a:t>C</a:t>
            </a:r>
            <a:endParaRPr lang="fa-IR" sz="2400" dirty="0">
              <a:cs typeface="B Nazanin" panose="00000400000000000000" pitchFamily="2" charset="-78"/>
            </a:endParaRPr>
          </a:p>
          <a:p>
            <a:pPr algn="r" rtl="1">
              <a:buFont typeface="Arial" panose="020B0604020202020204" pitchFamily="34" charset="0"/>
              <a:buChar char="•"/>
            </a:pPr>
            <a:endParaRPr lang="fa-IR"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r>
              <a:rPr lang="fa-IR" sz="2400" dirty="0">
                <a:cs typeface="B Nazanin" panose="00000400000000000000" pitchFamily="2" charset="-78"/>
              </a:rPr>
              <a:t>4/13</a:t>
            </a:r>
            <a:endParaRPr lang="en-US" sz="2400" dirty="0">
              <a:cs typeface="B Nazanin" panose="00000400000000000000" pitchFamily="2" charset="-78"/>
            </a:endParaRPr>
          </a:p>
        </p:txBody>
      </p:sp>
    </p:spTree>
    <p:extLst>
      <p:ext uri="{BB962C8B-B14F-4D97-AF65-F5344CB8AC3E}">
        <p14:creationId xmlns:p14="http://schemas.microsoft.com/office/powerpoint/2010/main" val="289246005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Mitra" panose="00000400000000000000" pitchFamily="2" charset="-78"/>
              </a:rPr>
              <a:t>اهداف سازمان بهداشت جهانی در جهت حذف هپاتیت</a:t>
            </a:r>
            <a:endParaRPr lang="en-US" b="1" dirty="0">
              <a:cs typeface="B Mitra" panose="00000400000000000000" pitchFamily="2" charset="-78"/>
            </a:endParaRPr>
          </a:p>
        </p:txBody>
      </p:sp>
      <p:sp>
        <p:nvSpPr>
          <p:cNvPr id="3" name="Content Placeholder 2"/>
          <p:cNvSpPr>
            <a:spLocks noGrp="1"/>
          </p:cNvSpPr>
          <p:nvPr>
            <p:ph idx="1"/>
          </p:nvPr>
        </p:nvSpPr>
        <p:spPr/>
        <p:txBody>
          <a:bodyPr/>
          <a:lstStyle/>
          <a:p>
            <a:pPr algn="just" rtl="1">
              <a:buFont typeface="Arial" panose="020B0604020202020204" pitchFamily="34" charset="0"/>
              <a:buChar char="•"/>
            </a:pPr>
            <a:r>
              <a:rPr lang="fa-IR" sz="2400" dirty="0">
                <a:cs typeface="B Nazanin" panose="00000400000000000000" pitchFamily="2" charset="-78"/>
              </a:rPr>
              <a:t>هدف سازمان بهداشت جهانی، </a:t>
            </a:r>
            <a:r>
              <a:rPr lang="fa-IR" sz="24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حذف هپاتیت های ویروسی تا سال 2030 </a:t>
            </a:r>
            <a:r>
              <a:rPr lang="fa-IR" sz="2400" dirty="0">
                <a:cs typeface="B Nazanin" panose="00000400000000000000" pitchFamily="2" charset="-78"/>
              </a:rPr>
              <a:t>است. در راستای دسترسی به این هدف، سازمان بهداشت جهانی دسترسی به </a:t>
            </a:r>
            <a:r>
              <a:rPr lang="fa-IR" sz="24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اهداف زیر را تا سال 2025 </a:t>
            </a:r>
            <a:r>
              <a:rPr lang="fa-IR" sz="2400" dirty="0">
                <a:cs typeface="B Nazanin" panose="00000400000000000000" pitchFamily="2" charset="-78"/>
              </a:rPr>
              <a:t>برای کشورها</a:t>
            </a:r>
            <a:r>
              <a:rPr lang="fa-IR" sz="2400" dirty="0">
                <a:ln w="0"/>
                <a:solidFill>
                  <a:schemeClr val="accent1"/>
                </a:solidFill>
                <a:effectLst>
                  <a:outerShdw blurRad="38100" dist="25400" dir="5400000" algn="ctr" rotWithShape="0">
                    <a:srgbClr val="6E747A">
                      <a:alpha val="43000"/>
                    </a:srgbClr>
                  </a:outerShdw>
                </a:effectLst>
                <a:cs typeface="B Nazanin" panose="00000400000000000000" pitchFamily="2" charset="-78"/>
              </a:rPr>
              <a:t> </a:t>
            </a:r>
            <a:r>
              <a:rPr lang="fa-IR" sz="2400" dirty="0">
                <a:cs typeface="B Nazanin" panose="00000400000000000000" pitchFamily="2" charset="-78"/>
              </a:rPr>
              <a:t>در نظر گرفته است:</a:t>
            </a:r>
          </a:p>
          <a:p>
            <a:pPr lvl="1" algn="r" rtl="1">
              <a:buFont typeface="Wingdings" panose="05000000000000000000" pitchFamily="2" charset="2"/>
              <a:buChar char="ü"/>
            </a:pPr>
            <a:r>
              <a:rPr lang="fa-IR" sz="2400" dirty="0">
                <a:cs typeface="B Nazanin" panose="00000400000000000000" pitchFamily="2" charset="-78"/>
              </a:rPr>
              <a:t>کاهش 50 درصدی عفونتهای جدید هپاتیت های </a:t>
            </a:r>
            <a:r>
              <a:rPr lang="en-US" sz="2400" dirty="0">
                <a:cs typeface="B Nazanin" panose="00000400000000000000" pitchFamily="2" charset="-78"/>
              </a:rPr>
              <a:t>B</a:t>
            </a:r>
            <a:r>
              <a:rPr lang="fa-IR" sz="2400" dirty="0">
                <a:cs typeface="B Nazanin" panose="00000400000000000000" pitchFamily="2" charset="-78"/>
              </a:rPr>
              <a:t> و </a:t>
            </a:r>
            <a:r>
              <a:rPr lang="en-US" sz="2400" dirty="0">
                <a:cs typeface="B Nazanin" panose="00000400000000000000" pitchFamily="2" charset="-78"/>
              </a:rPr>
              <a:t>C</a:t>
            </a:r>
            <a:r>
              <a:rPr lang="fa-IR" sz="2400" dirty="0">
                <a:cs typeface="B Nazanin" panose="00000400000000000000" pitchFamily="2" charset="-78"/>
              </a:rPr>
              <a:t>،</a:t>
            </a:r>
          </a:p>
          <a:p>
            <a:pPr lvl="1" algn="r" rtl="1">
              <a:buFont typeface="Wingdings" panose="05000000000000000000" pitchFamily="2" charset="2"/>
              <a:buChar char="ü"/>
            </a:pPr>
            <a:r>
              <a:rPr lang="fa-IR" sz="2400" dirty="0">
                <a:cs typeface="B Nazanin" panose="00000400000000000000" pitchFamily="2" charset="-78"/>
              </a:rPr>
              <a:t>کاهش 40 درصدی مرگ به دلیل سرطان کبد،</a:t>
            </a:r>
          </a:p>
          <a:p>
            <a:pPr lvl="1" algn="r" rtl="1">
              <a:buFont typeface="Wingdings" panose="05000000000000000000" pitchFamily="2" charset="2"/>
              <a:buChar char="ü"/>
            </a:pPr>
            <a:r>
              <a:rPr lang="fa-IR" sz="2400" dirty="0">
                <a:cs typeface="B Nazanin" panose="00000400000000000000" pitchFamily="2" charset="-78"/>
              </a:rPr>
              <a:t>اطمینان یافتن از تشخیص 60 درصدی افراد دارای ویروس هپاتیت </a:t>
            </a:r>
            <a:r>
              <a:rPr lang="en-US" sz="2400" dirty="0">
                <a:cs typeface="B Nazanin" panose="00000400000000000000" pitchFamily="2" charset="-78"/>
              </a:rPr>
              <a:t>B</a:t>
            </a:r>
            <a:r>
              <a:rPr lang="fa-IR" sz="2400" dirty="0">
                <a:cs typeface="B Nazanin" panose="00000400000000000000" pitchFamily="2" charset="-78"/>
              </a:rPr>
              <a:t> و </a:t>
            </a:r>
            <a:r>
              <a:rPr lang="en-US" sz="2400" dirty="0">
                <a:cs typeface="B Nazanin" panose="00000400000000000000" pitchFamily="2" charset="-78"/>
              </a:rPr>
              <a:t>C</a:t>
            </a:r>
            <a:r>
              <a:rPr lang="fa-IR" sz="2400" dirty="0">
                <a:cs typeface="B Nazanin" panose="00000400000000000000" pitchFamily="2" charset="-78"/>
              </a:rPr>
              <a:t>،</a:t>
            </a:r>
          </a:p>
          <a:p>
            <a:pPr lvl="1" algn="r" rtl="1">
              <a:buFont typeface="Wingdings" panose="05000000000000000000" pitchFamily="2" charset="2"/>
              <a:buChar char="ü"/>
            </a:pPr>
            <a:r>
              <a:rPr lang="fa-IR" sz="2400" dirty="0">
                <a:cs typeface="B Nazanin" panose="00000400000000000000" pitchFamily="2" charset="-78"/>
              </a:rPr>
              <a:t>و تحت درمان قرار دادن50 درصد افراد واجد شرایط</a:t>
            </a:r>
          </a:p>
          <a:p>
            <a:pPr algn="r" rtl="1">
              <a:buFont typeface="Wingdings" panose="05000000000000000000" pitchFamily="2" charset="2"/>
              <a:buChar char="ü"/>
            </a:pPr>
            <a:endParaRPr lang="fa-IR" sz="2400" dirty="0">
              <a:cs typeface="B Nazanin" panose="00000400000000000000" pitchFamily="2" charset="-78"/>
            </a:endParaRPr>
          </a:p>
          <a:p>
            <a:pPr algn="r" rtl="1">
              <a:buFont typeface="Wingdings" panose="05000000000000000000" pitchFamily="2" charset="2"/>
              <a:buChar char="ü"/>
            </a:pPr>
            <a:endParaRPr lang="fa-IR" sz="2400" dirty="0">
              <a:cs typeface="B Nazanin" panose="00000400000000000000" pitchFamily="2" charset="-78"/>
            </a:endParaRPr>
          </a:p>
          <a:p>
            <a:pPr algn="r" rtl="1">
              <a:buFont typeface="Arial" panose="020B0604020202020204" pitchFamily="34" charset="0"/>
              <a:buChar char="•"/>
            </a:pPr>
            <a:endParaRPr lang="fa-IR" sz="2400" dirty="0">
              <a:cs typeface="B Nazanin" panose="00000400000000000000" pitchFamily="2" charset="-78"/>
            </a:endParaRPr>
          </a:p>
          <a:p>
            <a:pPr algn="r"/>
            <a:endParaRPr lang="en-US" dirty="0"/>
          </a:p>
        </p:txBody>
      </p:sp>
      <p:sp>
        <p:nvSpPr>
          <p:cNvPr id="4" name="Slide Number Placeholder 3"/>
          <p:cNvSpPr>
            <a:spLocks noGrp="1"/>
          </p:cNvSpPr>
          <p:nvPr>
            <p:ph type="sldNum" sz="quarter" idx="12"/>
          </p:nvPr>
        </p:nvSpPr>
        <p:spPr/>
        <p:txBody>
          <a:bodyPr/>
          <a:lstStyle/>
          <a:p>
            <a:r>
              <a:rPr lang="fa-IR" sz="2400" dirty="0">
                <a:cs typeface="B Nazanin" panose="00000400000000000000" pitchFamily="2" charset="-78"/>
              </a:rPr>
              <a:t>5/13</a:t>
            </a:r>
            <a:endParaRPr lang="en-US" sz="2400" dirty="0">
              <a:cs typeface="B Nazanin" panose="00000400000000000000" pitchFamily="2" charset="-78"/>
            </a:endParaRPr>
          </a:p>
        </p:txBody>
      </p:sp>
    </p:spTree>
    <p:extLst>
      <p:ext uri="{BB962C8B-B14F-4D97-AF65-F5344CB8AC3E}">
        <p14:creationId xmlns:p14="http://schemas.microsoft.com/office/powerpoint/2010/main" val="1159678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sz="3200" dirty="0">
                <a:solidFill>
                  <a:srgbClr val="EBEBEB"/>
                </a:solidFill>
                <a:cs typeface="B Titr" panose="00000700000000000000" pitchFamily="2" charset="-78"/>
              </a:rPr>
              <a:t>آخرین وضعیت هپاتیت های ویروسی در ایران- هپاتیت </a:t>
            </a:r>
            <a:r>
              <a:rPr lang="en-US" sz="3200" dirty="0">
                <a:solidFill>
                  <a:srgbClr val="EBEBEB"/>
                </a:solidFill>
                <a:cs typeface="B Titr" panose="00000700000000000000" pitchFamily="2" charset="-78"/>
              </a:rPr>
              <a:t>B</a:t>
            </a:r>
            <a:br>
              <a:rPr lang="fa-IR" sz="3200" dirty="0">
                <a:solidFill>
                  <a:srgbClr val="EBEBEB"/>
                </a:solidFill>
                <a:cs typeface="B Titr" panose="00000700000000000000" pitchFamily="2" charset="-78"/>
              </a:rPr>
            </a:br>
            <a:br>
              <a:rPr lang="en-US" sz="3200" dirty="0">
                <a:solidFill>
                  <a:srgbClr val="EBEBEB"/>
                </a:solidFill>
                <a:cs typeface="B Titr" panose="00000700000000000000" pitchFamily="2" charset="-78"/>
              </a:rPr>
            </a:br>
            <a:r>
              <a:rPr lang="fa-IR" sz="3200" dirty="0">
                <a:solidFill>
                  <a:srgbClr val="EBEBEB"/>
                </a:solidFill>
                <a:cs typeface="B Titr" panose="00000700000000000000" pitchFamily="2" charset="-78"/>
              </a:rPr>
              <a:t>شیوع هپاتیت </a:t>
            </a:r>
            <a:r>
              <a:rPr lang="en-US" sz="3200" dirty="0">
                <a:solidFill>
                  <a:srgbClr val="EBEBEB"/>
                </a:solidFill>
                <a:cs typeface="B Titr" panose="00000700000000000000" pitchFamily="2" charset="-78"/>
              </a:rPr>
              <a:t>B</a:t>
            </a:r>
            <a:endParaRPr lang="en-US" dirty="0"/>
          </a:p>
        </p:txBody>
      </p:sp>
      <p:sp>
        <p:nvSpPr>
          <p:cNvPr id="3" name="Content Placeholder 2"/>
          <p:cNvSpPr>
            <a:spLocks noGrp="1"/>
          </p:cNvSpPr>
          <p:nvPr>
            <p:ph idx="1"/>
          </p:nvPr>
        </p:nvSpPr>
        <p:spPr/>
        <p:txBody>
          <a:bodyPr>
            <a:normAutofit/>
          </a:bodyPr>
          <a:lstStyle/>
          <a:p>
            <a:pPr algn="r" rtl="1">
              <a:buFont typeface="Arial" panose="020B0604020202020204" pitchFamily="34" charset="0"/>
              <a:buChar char="•"/>
            </a:pPr>
            <a:r>
              <a:rPr lang="fa-IR" sz="2200" dirty="0" err="1">
                <a:solidFill>
                  <a:prstClr val="black">
                    <a:lumMod val="75000"/>
                    <a:lumOff val="25000"/>
                  </a:prstClr>
                </a:solidFill>
                <a:cs typeface="B Nazanin" panose="00000400000000000000" pitchFamily="2" charset="-78"/>
              </a:rPr>
              <a:t>درحالیکه</a:t>
            </a:r>
            <a:r>
              <a:rPr lang="fa-IR" sz="2200" dirty="0">
                <a:solidFill>
                  <a:prstClr val="black">
                    <a:lumMod val="75000"/>
                    <a:lumOff val="25000"/>
                  </a:prstClr>
                </a:solidFill>
                <a:cs typeface="B Nazanin" panose="00000400000000000000" pitchFamily="2" charset="-78"/>
              </a:rPr>
              <a:t> مناطق مختلف جهان از لحاظ شیوع هپاتیت </a:t>
            </a:r>
            <a:r>
              <a:rPr lang="en-US" sz="2200" dirty="0">
                <a:solidFill>
                  <a:prstClr val="black">
                    <a:lumMod val="75000"/>
                    <a:lumOff val="25000"/>
                  </a:prstClr>
                </a:solidFill>
                <a:cs typeface="B Nazanin" panose="00000400000000000000" pitchFamily="2" charset="-78"/>
              </a:rPr>
              <a:t>B</a:t>
            </a:r>
            <a:r>
              <a:rPr lang="fa-IR" sz="2200" dirty="0">
                <a:solidFill>
                  <a:prstClr val="black">
                    <a:lumMod val="75000"/>
                    <a:lumOff val="25000"/>
                  </a:prstClr>
                </a:solidFill>
                <a:cs typeface="B Nazanin" panose="00000400000000000000" pitchFamily="2" charset="-78"/>
              </a:rPr>
              <a:t> به سه دسته زیر تقسیم می شوند:</a:t>
            </a:r>
          </a:p>
          <a:p>
            <a:pPr lvl="1" algn="r" rtl="1">
              <a:buFont typeface="Wingdings" panose="05000000000000000000" pitchFamily="2" charset="2"/>
              <a:buChar char="ü"/>
            </a:pPr>
            <a:r>
              <a:rPr lang="fa-IR" sz="2000" dirty="0">
                <a:solidFill>
                  <a:prstClr val="black">
                    <a:lumMod val="75000"/>
                    <a:lumOff val="25000"/>
                  </a:prstClr>
                </a:solidFill>
                <a:cs typeface="B Nazanin" panose="00000400000000000000" pitchFamily="2" charset="-78"/>
              </a:rPr>
              <a:t>1. نواحی با شیوع کم ( میزان شیوع کمتر از 2 درصد)</a:t>
            </a:r>
          </a:p>
          <a:p>
            <a:pPr lvl="1" algn="r" rtl="1">
              <a:buFont typeface="Wingdings" panose="05000000000000000000" pitchFamily="2" charset="2"/>
              <a:buChar char="ü"/>
            </a:pPr>
            <a:r>
              <a:rPr lang="fa-IR" sz="2000" dirty="0">
                <a:solidFill>
                  <a:prstClr val="black">
                    <a:lumMod val="75000"/>
                    <a:lumOff val="25000"/>
                  </a:prstClr>
                </a:solidFill>
                <a:cs typeface="B Nazanin" panose="00000400000000000000" pitchFamily="2" charset="-78"/>
              </a:rPr>
              <a:t>2. نواحی با شیوع متوسط (میزان شیوع 8-2 درصد)</a:t>
            </a:r>
          </a:p>
          <a:p>
            <a:pPr lvl="1" algn="r" rtl="1">
              <a:buFont typeface="Wingdings" panose="05000000000000000000" pitchFamily="2" charset="2"/>
              <a:buChar char="ü"/>
            </a:pPr>
            <a:r>
              <a:rPr lang="fa-IR" sz="2000" dirty="0">
                <a:solidFill>
                  <a:prstClr val="black">
                    <a:lumMod val="75000"/>
                    <a:lumOff val="25000"/>
                  </a:prstClr>
                </a:solidFill>
                <a:cs typeface="B Nazanin" panose="00000400000000000000" pitchFamily="2" charset="-78"/>
              </a:rPr>
              <a:t>3. نواحی با شیوع بالا (میزان شیوع بالای 8 درصد)</a:t>
            </a:r>
            <a:endParaRPr lang="en-US" sz="2000" dirty="0">
              <a:solidFill>
                <a:prstClr val="black">
                  <a:lumMod val="75000"/>
                  <a:lumOff val="25000"/>
                </a:prstClr>
              </a:solidFill>
              <a:cs typeface="B Nazanin" panose="00000400000000000000" pitchFamily="2" charset="-78"/>
            </a:endParaRPr>
          </a:p>
          <a:p>
            <a:pPr marL="400050" lvl="1" indent="0" algn="just" rtl="1">
              <a:buNone/>
            </a:pPr>
            <a:r>
              <a:rPr lang="fa-IR"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Nazanin" panose="00000400000000000000" pitchFamily="2" charset="-78"/>
              </a:rPr>
              <a:t>ایران</a:t>
            </a:r>
            <a:r>
              <a:rPr lang="fa-IR" sz="2400" dirty="0">
                <a:solidFill>
                  <a:prstClr val="black">
                    <a:lumMod val="75000"/>
                    <a:lumOff val="25000"/>
                  </a:prstClr>
                </a:solidFill>
                <a:cs typeface="B Nazanin" panose="00000400000000000000" pitchFamily="2" charset="-78"/>
              </a:rPr>
              <a:t> درحال حاضر جزو کشورهای با شیوع نسبتا کم هپاتیت </a:t>
            </a:r>
            <a:r>
              <a:rPr lang="en-US" sz="2400" dirty="0">
                <a:solidFill>
                  <a:prstClr val="black">
                    <a:lumMod val="75000"/>
                    <a:lumOff val="25000"/>
                  </a:prstClr>
                </a:solidFill>
                <a:cs typeface="B Nazanin" panose="00000400000000000000" pitchFamily="2" charset="-78"/>
              </a:rPr>
              <a:t>B</a:t>
            </a:r>
            <a:r>
              <a:rPr lang="fa-IR" sz="2400" dirty="0">
                <a:solidFill>
                  <a:prstClr val="black">
                    <a:lumMod val="75000"/>
                    <a:lumOff val="25000"/>
                  </a:prstClr>
                </a:solidFill>
                <a:cs typeface="B Nazanin" panose="00000400000000000000" pitchFamily="2" charset="-78"/>
              </a:rPr>
              <a:t> </a:t>
            </a:r>
            <a:r>
              <a:rPr lang="en-US" sz="2400" dirty="0">
                <a:solidFill>
                  <a:prstClr val="black">
                    <a:lumMod val="75000"/>
                    <a:lumOff val="25000"/>
                  </a:prstClr>
                </a:solidFill>
                <a:cs typeface="B Nazanin" panose="00000400000000000000" pitchFamily="2" charset="-78"/>
              </a:rPr>
              <a:t> </a:t>
            </a:r>
            <a:r>
              <a:rPr lang="fa-IR" sz="2400" dirty="0">
                <a:solidFill>
                  <a:prstClr val="black">
                    <a:lumMod val="75000"/>
                    <a:lumOff val="25000"/>
                  </a:prstClr>
                </a:solidFill>
                <a:cs typeface="B Nazanin" panose="00000400000000000000" pitchFamily="2" charset="-78"/>
              </a:rPr>
              <a:t>محسوب میشود . شیوع عفونت در جمعیت عمومی کمتر از 1 % است و روند کاهشی هپاتیت </a:t>
            </a:r>
            <a:r>
              <a:rPr lang="en-US" sz="2400" dirty="0">
                <a:solidFill>
                  <a:prstClr val="black">
                    <a:lumMod val="75000"/>
                    <a:lumOff val="25000"/>
                  </a:prstClr>
                </a:solidFill>
                <a:cs typeface="B Nazanin" panose="00000400000000000000" pitchFamily="2" charset="-78"/>
              </a:rPr>
              <a:t> B</a:t>
            </a:r>
            <a:r>
              <a:rPr lang="fa-IR" sz="2400" dirty="0">
                <a:solidFill>
                  <a:prstClr val="black">
                    <a:lumMod val="75000"/>
                    <a:lumOff val="25000"/>
                  </a:prstClr>
                </a:solidFill>
                <a:cs typeface="B Nazanin" panose="00000400000000000000" pitchFamily="2" charset="-78"/>
              </a:rPr>
              <a:t>در کشور دیده می شود . </a:t>
            </a:r>
          </a:p>
          <a:p>
            <a:pPr algn="r" rtl="1">
              <a:buFont typeface="Arial" panose="020B0604020202020204" pitchFamily="34" charset="0"/>
              <a:buChar char="•"/>
            </a:pPr>
            <a:endParaRPr lang="fa-IR" sz="2200" dirty="0">
              <a:solidFill>
                <a:prstClr val="black">
                  <a:lumMod val="75000"/>
                  <a:lumOff val="25000"/>
                </a:prst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pPr lvl="0"/>
            <a:r>
              <a:rPr lang="fa-IR" sz="2400" dirty="0">
                <a:solidFill>
                  <a:prstClr val="white"/>
                </a:solidFill>
                <a:cs typeface="B Nazanin" panose="00000400000000000000" pitchFamily="2" charset="-78"/>
              </a:rPr>
              <a:t>6/13</a:t>
            </a:r>
            <a:endParaRPr lang="en-US" sz="2400" dirty="0">
              <a:solidFill>
                <a:prstClr val="white"/>
              </a:solidFill>
              <a:cs typeface="B Nazanin" panose="00000400000000000000" pitchFamily="2" charset="-78"/>
            </a:endParaRPr>
          </a:p>
        </p:txBody>
      </p:sp>
    </p:spTree>
    <p:extLst>
      <p:ext uri="{BB962C8B-B14F-4D97-AF65-F5344CB8AC3E}">
        <p14:creationId xmlns:p14="http://schemas.microsoft.com/office/powerpoint/2010/main" val="4060096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sz="3200" dirty="0">
                <a:solidFill>
                  <a:srgbClr val="EBEBEB"/>
                </a:solidFill>
                <a:cs typeface="B Titr" panose="00000700000000000000" pitchFamily="2" charset="-78"/>
              </a:rPr>
              <a:t>آخرین وضعیت هپاتیت های ویروسی در ایران- هپاتیت </a:t>
            </a:r>
            <a:r>
              <a:rPr lang="en-US" sz="3200" dirty="0">
                <a:solidFill>
                  <a:srgbClr val="EBEBEB"/>
                </a:solidFill>
                <a:cs typeface="B Titr" panose="00000700000000000000" pitchFamily="2" charset="-78"/>
              </a:rPr>
              <a:t>B</a:t>
            </a:r>
            <a:br>
              <a:rPr lang="fa-IR" sz="3200" dirty="0">
                <a:solidFill>
                  <a:srgbClr val="EBEBEB"/>
                </a:solidFill>
                <a:cs typeface="B Titr" panose="00000700000000000000" pitchFamily="2" charset="-78"/>
              </a:rPr>
            </a:br>
            <a:br>
              <a:rPr lang="en-US" sz="3200" dirty="0">
                <a:solidFill>
                  <a:srgbClr val="EBEBEB"/>
                </a:solidFill>
                <a:cs typeface="B Titr" panose="00000700000000000000" pitchFamily="2" charset="-78"/>
              </a:rPr>
            </a:br>
            <a:r>
              <a:rPr lang="fa-IR" sz="3200" dirty="0">
                <a:solidFill>
                  <a:srgbClr val="EBEBEB"/>
                </a:solidFill>
                <a:cs typeface="B Titr" panose="00000700000000000000" pitchFamily="2" charset="-78"/>
              </a:rPr>
              <a:t>بروز هپاتیت </a:t>
            </a:r>
            <a:r>
              <a:rPr lang="en-US" sz="3200" dirty="0">
                <a:solidFill>
                  <a:srgbClr val="EBEBEB"/>
                </a:solidFill>
                <a:cs typeface="B Titr" panose="00000700000000000000" pitchFamily="2" charset="-78"/>
              </a:rPr>
              <a:t>B</a:t>
            </a:r>
          </a:p>
        </p:txBody>
      </p:sp>
      <p:sp>
        <p:nvSpPr>
          <p:cNvPr id="3" name="Content Placeholder 2"/>
          <p:cNvSpPr>
            <a:spLocks noGrp="1"/>
          </p:cNvSpPr>
          <p:nvPr>
            <p:ph idx="1"/>
          </p:nvPr>
        </p:nvSpPr>
        <p:spPr/>
        <p:txBody>
          <a:bodyPr/>
          <a:lstStyle/>
          <a:p>
            <a:pPr marL="0" indent="0" algn="ctr" rtl="1">
              <a:buNone/>
            </a:pPr>
            <a:r>
              <a:rPr lang="fa-IR" sz="2400" dirty="0">
                <a:cs typeface="B Nazanin" panose="00000400000000000000" pitchFamily="2" charset="-78"/>
              </a:rPr>
              <a:t>جدول فراوانی بیماران مبتلا به هپاتیت </a:t>
            </a:r>
            <a:r>
              <a:rPr lang="en-US" sz="2400" dirty="0">
                <a:cs typeface="B Nazanin" panose="00000400000000000000" pitchFamily="2" charset="-78"/>
              </a:rPr>
              <a:t>B</a:t>
            </a:r>
            <a:r>
              <a:rPr lang="fa-IR" sz="2400" dirty="0">
                <a:cs typeface="B Nazanin" panose="00000400000000000000" pitchFamily="2" charset="-78"/>
              </a:rPr>
              <a:t> بر اساس سال تشخیص بیماری</a:t>
            </a:r>
          </a:p>
          <a:p>
            <a:pPr marL="0" indent="0" algn="ctr" rtl="1">
              <a:buNone/>
            </a:pPr>
            <a:endParaRPr lang="fa-IR" sz="2400" dirty="0">
              <a:cs typeface="B Nazanin" panose="00000400000000000000" pitchFamily="2" charset="-78"/>
            </a:endParaRPr>
          </a:p>
          <a:p>
            <a:pPr algn="r" rtl="1"/>
            <a:endParaRPr lang="fa-IR" sz="2400" dirty="0">
              <a:cs typeface="B Nazanin" panose="00000400000000000000" pitchFamily="2" charset="-78"/>
            </a:endParaRPr>
          </a:p>
          <a:p>
            <a:pPr algn="r"/>
            <a:endParaRPr lang="en-US" dirty="0"/>
          </a:p>
        </p:txBody>
      </p:sp>
      <p:sp>
        <p:nvSpPr>
          <p:cNvPr id="5" name="Slide Number Placeholder 4"/>
          <p:cNvSpPr>
            <a:spLocks noGrp="1"/>
          </p:cNvSpPr>
          <p:nvPr>
            <p:ph type="sldNum" sz="quarter" idx="12"/>
          </p:nvPr>
        </p:nvSpPr>
        <p:spPr/>
        <p:txBody>
          <a:bodyPr/>
          <a:lstStyle/>
          <a:p>
            <a:r>
              <a:rPr lang="fa-IR" sz="2400" dirty="0">
                <a:cs typeface="B Nazanin" panose="00000400000000000000" pitchFamily="2" charset="-78"/>
              </a:rPr>
              <a:t>7/13</a:t>
            </a:r>
            <a:endParaRPr lang="en-US" sz="2400" dirty="0">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804851681"/>
              </p:ext>
            </p:extLst>
          </p:nvPr>
        </p:nvGraphicFramePr>
        <p:xfrm>
          <a:off x="2158878" y="3297381"/>
          <a:ext cx="6817810" cy="2722419"/>
        </p:xfrm>
        <a:graphic>
          <a:graphicData uri="http://schemas.openxmlformats.org/drawingml/2006/table">
            <a:tbl>
              <a:tblPr rtl="1" firstRow="1" firstCol="1" bandRow="1"/>
              <a:tblGrid>
                <a:gridCol w="2392112">
                  <a:extLst>
                    <a:ext uri="{9D8B030D-6E8A-4147-A177-3AD203B41FA5}">
                      <a16:colId xmlns:a16="http://schemas.microsoft.com/office/drawing/2014/main" val="3717687184"/>
                    </a:ext>
                  </a:extLst>
                </a:gridCol>
                <a:gridCol w="2380648">
                  <a:extLst>
                    <a:ext uri="{9D8B030D-6E8A-4147-A177-3AD203B41FA5}">
                      <a16:colId xmlns:a16="http://schemas.microsoft.com/office/drawing/2014/main" val="2119726898"/>
                    </a:ext>
                  </a:extLst>
                </a:gridCol>
                <a:gridCol w="2045050">
                  <a:extLst>
                    <a:ext uri="{9D8B030D-6E8A-4147-A177-3AD203B41FA5}">
                      <a16:colId xmlns:a16="http://schemas.microsoft.com/office/drawing/2014/main" val="2966603855"/>
                    </a:ext>
                  </a:extLst>
                </a:gridCol>
              </a:tblGrid>
              <a:tr h="388917">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سال تشخیص</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فراوانی</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بروز (در 100/000 نفر)</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6885"/>
                  </a:ext>
                </a:extLst>
              </a:tr>
              <a:tr h="388917">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1395</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8958</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11.2</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9595367"/>
                  </a:ext>
                </a:extLst>
              </a:tr>
              <a:tr h="388917">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1396</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8541</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10.7</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0151019"/>
                  </a:ext>
                </a:extLst>
              </a:tr>
              <a:tr h="388917">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1397</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8751</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10.9</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256981"/>
                  </a:ext>
                </a:extLst>
              </a:tr>
              <a:tr h="388917">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1398</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7163</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8.7</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5939618"/>
                  </a:ext>
                </a:extLst>
              </a:tr>
              <a:tr h="388917">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1399</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4931</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6</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7199260"/>
                  </a:ext>
                </a:extLst>
              </a:tr>
              <a:tr h="388917">
                <a:tc>
                  <a:txBody>
                    <a:bodyPr/>
                    <a:lstStyle/>
                    <a:p>
                      <a:pPr algn="ctr" rtl="1">
                        <a:lnSpc>
                          <a:spcPct val="106000"/>
                        </a:lnSpc>
                        <a:spcAft>
                          <a:spcPts val="0"/>
                        </a:spcAft>
                      </a:pPr>
                      <a:r>
                        <a:rPr lang="fa-IR" sz="2000" b="1" kern="1200" dirty="0">
                          <a:effectLst/>
                          <a:latin typeface="Rockwell" panose="02060603020205020403" pitchFamily="18" charset="0"/>
                          <a:ea typeface="Times New Roman" panose="02020603050405020304" pitchFamily="18" charset="0"/>
                          <a:cs typeface="B Nazanin" panose="00000400000000000000" pitchFamily="2" charset="-78"/>
                        </a:rPr>
                        <a:t>1400</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6000"/>
                        </a:lnSpc>
                        <a:spcAft>
                          <a:spcPts val="0"/>
                        </a:spcAft>
                      </a:pPr>
                      <a:r>
                        <a:rPr lang="fa-IR" sz="2000" kern="1200" dirty="0">
                          <a:solidFill>
                            <a:srgbClr val="000000"/>
                          </a:solidFill>
                          <a:effectLst/>
                          <a:latin typeface="Rockwell" panose="02060603020205020403" pitchFamily="18" charset="0"/>
                          <a:ea typeface="Times New Roman" panose="02020603050405020304" pitchFamily="18" charset="0"/>
                          <a:cs typeface="B Nazanin" panose="00000400000000000000" pitchFamily="2" charset="-78"/>
                        </a:rPr>
                        <a:t>5429</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0"/>
                        </a:spcAft>
                      </a:pPr>
                      <a:r>
                        <a:rPr lang="fa-IR" sz="2000" kern="1200" dirty="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6.4</a:t>
                      </a:r>
                      <a:endParaRPr lang="en-US" sz="900" dirty="0">
                        <a:effectLst/>
                        <a:latin typeface="Calibri" panose="020F0502020204030204" pitchFamily="34" charset="0"/>
                        <a:ea typeface="Calibri" panose="020F0502020204030204" pitchFamily="34" charset="0"/>
                        <a:cs typeface="B Nazanin" panose="00000400000000000000" pitchFamily="2" charset="-78"/>
                      </a:endParaRPr>
                    </a:p>
                  </a:txBody>
                  <a:tcPr marL="55135" marR="551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0440315"/>
                  </a:ext>
                </a:extLst>
              </a:tr>
            </a:tbl>
          </a:graphicData>
        </a:graphic>
      </p:graphicFrame>
    </p:spTree>
    <p:extLst>
      <p:ext uri="{BB962C8B-B14F-4D97-AF65-F5344CB8AC3E}">
        <p14:creationId xmlns:p14="http://schemas.microsoft.com/office/powerpoint/2010/main" val="3992722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endParaRPr lang="en-US" sz="2400" b="1" dirty="0">
              <a:cs typeface="B Mitra" panose="00000400000000000000"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71501887"/>
              </p:ext>
            </p:extLst>
          </p:nvPr>
        </p:nvGraphicFramePr>
        <p:xfrm>
          <a:off x="1155700" y="2603500"/>
          <a:ext cx="8824913" cy="34163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r>
              <a:rPr lang="fa-IR" sz="2400" dirty="0">
                <a:cs typeface="B Nazanin" panose="00000400000000000000" pitchFamily="2" charset="-78"/>
              </a:rPr>
              <a:t>8/13</a:t>
            </a:r>
            <a:endParaRPr lang="en-US" dirty="0">
              <a:cs typeface="B Nazanin" panose="00000400000000000000" pitchFamily="2" charset="-78"/>
            </a:endParaRPr>
          </a:p>
        </p:txBody>
      </p:sp>
    </p:spTree>
    <p:extLst>
      <p:ext uri="{BB962C8B-B14F-4D97-AF65-F5344CB8AC3E}">
        <p14:creationId xmlns:p14="http://schemas.microsoft.com/office/powerpoint/2010/main" val="4128948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1047730d-92e1-4018-9084-d932fd3a7f58">5NN7CDR5NKU2-2035763411-6</_dlc_DocId>
    <_dlc_DocIdUrl xmlns="1047730d-92e1-4018-9084-d932fd3a7f58">
      <Url>http://www.health.gov.ir/mfdc/hd/_layouts/DocIdRedir.aspx?ID=5NN7CDR5NKU2-2035763411-6</Url>
      <Description>5NN7CDR5NKU2-2035763411-6</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پرونده" ma:contentTypeID="0x010100771B93D08A886040879D285C602659FA" ma:contentTypeVersion="0" ma:contentTypeDescription="یک سند جدید ایجاد کنید." ma:contentTypeScope="" ma:versionID="bae0dceaa9419f81cac963d9ef1b20a3">
  <xsd:schema xmlns:xsd="http://www.w3.org/2001/XMLSchema" xmlns:xs="http://www.w3.org/2001/XMLSchema" xmlns:p="http://schemas.microsoft.com/office/2006/metadata/properties" xmlns:ns2="1047730d-92e1-4018-9084-d932fd3a7f58" targetNamespace="http://schemas.microsoft.com/office/2006/metadata/properties" ma:root="true" ma:fieldsID="54a7b0c75f937540823eed961d665b27" ns2:_="">
    <xsd:import namespace="1047730d-92e1-4018-9084-d932fd3a7f5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47730d-92e1-4018-9084-d932fd3a7f58" elementFormDefault="qualified">
    <xsd:import namespace="http://schemas.microsoft.com/office/2006/documentManagement/types"/>
    <xsd:import namespace="http://schemas.microsoft.com/office/infopath/2007/PartnerControls"/>
    <xsd:element name="_dlc_DocId" ma:index="8" nillable="true" ma:displayName="مقدار شناسه سند" ma:description="مقدار شناسه سند تعیین شده برای این آیتم." ma:internalName="_dlc_DocId" ma:readOnly="true">
      <xsd:simpleType>
        <xsd:restriction base="dms:Text"/>
      </xsd:simpleType>
    </xsd:element>
    <xsd:element name="_dlc_DocIdUrl" ma:index="9" nillable="true" ma:displayName="شناسه سند" ma:description="پیوند دائمی به این س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حفظ شناسه" ma:description="نگهداری شناسه در حین افزودن."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یات"/>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87424F-A7FC-4852-9E69-1E28DCD4E7E0}">
  <ds:schemaRefs>
    <ds:schemaRef ds:uri="http://schemas.microsoft.com/office/2006/metadata/properties"/>
    <ds:schemaRef ds:uri="http://schemas.microsoft.com/office/infopath/2007/PartnerControls"/>
    <ds:schemaRef ds:uri="1047730d-92e1-4018-9084-d932fd3a7f58"/>
  </ds:schemaRefs>
</ds:datastoreItem>
</file>

<file path=customXml/itemProps2.xml><?xml version="1.0" encoding="utf-8"?>
<ds:datastoreItem xmlns:ds="http://schemas.openxmlformats.org/officeDocument/2006/customXml" ds:itemID="{8444E926-4E4C-4FF2-AD01-1B0F4A170F0A}">
  <ds:schemaRefs>
    <ds:schemaRef ds:uri="http://schemas.microsoft.com/sharepoint/v3/contenttype/forms"/>
  </ds:schemaRefs>
</ds:datastoreItem>
</file>

<file path=customXml/itemProps3.xml><?xml version="1.0" encoding="utf-8"?>
<ds:datastoreItem xmlns:ds="http://schemas.openxmlformats.org/officeDocument/2006/customXml" ds:itemID="{19097BD4-3C7B-46FD-BC72-ECB65372FFF6}">
  <ds:schemaRefs>
    <ds:schemaRef ds:uri="http://schemas.microsoft.com/sharepoint/events"/>
  </ds:schemaRefs>
</ds:datastoreItem>
</file>

<file path=customXml/itemProps4.xml><?xml version="1.0" encoding="utf-8"?>
<ds:datastoreItem xmlns:ds="http://schemas.openxmlformats.org/officeDocument/2006/customXml" ds:itemID="{A802B8C9-B4EE-48E6-A2C8-E3C689BC77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47730d-92e1-4018-9084-d932fd3a7f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 Boardroom</Template>
  <TotalTime>729</TotalTime>
  <Words>921</Words>
  <Application>Microsoft Office PowerPoint</Application>
  <PresentationFormat>Widescreen</PresentationFormat>
  <Paragraphs>119</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Century Gothic</vt:lpstr>
      <vt:lpstr>Rockwell</vt:lpstr>
      <vt:lpstr>Times New Roman</vt:lpstr>
      <vt:lpstr>Wingdings</vt:lpstr>
      <vt:lpstr>Wingdings 3</vt:lpstr>
      <vt:lpstr>Ion Boardroom</vt:lpstr>
      <vt:lpstr>PowerPoint Presentation</vt:lpstr>
      <vt:lpstr>وضعیت هپاتیت های B و Cدر ایران و جهان</vt:lpstr>
      <vt:lpstr>روز جهانی هپاتیت</vt:lpstr>
      <vt:lpstr>World Hepatitis Day 2022 شعار روز جهانی هپاتیت</vt:lpstr>
      <vt:lpstr>آخرین وضعیت هپاتیت های ویروسی در جهان</vt:lpstr>
      <vt:lpstr>اهداف سازمان بهداشت جهانی در جهت حذف هپاتیت</vt:lpstr>
      <vt:lpstr>آخرین وضعیت هپاتیت های ویروسی در ایران- هپاتیت B  شیوع هپاتیت B</vt:lpstr>
      <vt:lpstr>آخرین وضعیت هپاتیت های ویروسی در ایران- هپاتیت B  بروز هپاتیت B</vt:lpstr>
      <vt:lpstr>PowerPoint Presentation</vt:lpstr>
      <vt:lpstr>آخرین وضعیت هپاتیت های ویروسی در ایران- هپاتیت C  شیوع هپاتیت C</vt:lpstr>
      <vt:lpstr>آخرین وضعیت هپاتیت های ویروسی در ایران- هپاتیت C  بروز هپاتیت C</vt:lpstr>
      <vt:lpstr>PowerPoint Presentation</vt:lpstr>
      <vt:lpstr>شیوع هپاتیت های مزمن B وC  در ایران</vt:lpstr>
      <vt:lpstr>برنامه مرکز مدیریت بیماریهای واگیر/اداره هپاتیت در راستای حذف هپاتیت های ویروسی</vt:lpstr>
    </vt:vector>
  </TitlesOfParts>
  <Company>health.gov.ir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پناهی دکتر هادی</dc:creator>
  <cp:lastModifiedBy>زهرا شعيبي</cp:lastModifiedBy>
  <cp:revision>79</cp:revision>
  <dcterms:created xsi:type="dcterms:W3CDTF">2022-07-06T05:58:23Z</dcterms:created>
  <dcterms:modified xsi:type="dcterms:W3CDTF">2024-01-13T10:43:17Z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0x010100771B93D08A886040879D285C602659FA</vt:lpwstr>
  </property>
  <property fmtid="{D5CDD505-2E9C-101B-9397-08002B2CF9AE}" pid="3" name="_dlc_DocIdItemGuid">
    <vt:lpwstr>2dc76fd9-2e4e-49ec-a62e-f2ecb06145c8</vt:lpwstr>
  </property>
</Properties>
</file>